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slideshow.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 id="2147483773" r:id="rId3"/>
    <p:sldMasterId id="2147483785" r:id="rId4"/>
    <p:sldMasterId id="2147483797" r:id="rId5"/>
    <p:sldMasterId id="2147483809" r:id="rId6"/>
    <p:sldMasterId id="2147483821" r:id="rId7"/>
    <p:sldMasterId id="2147483833" r:id="rId8"/>
    <p:sldMasterId id="2147483845" r:id="rId9"/>
    <p:sldMasterId id="2147483857" r:id="rId10"/>
    <p:sldMasterId id="2147483881" r:id="rId11"/>
  </p:sldMasterIdLst>
  <p:notesMasterIdLst>
    <p:notesMasterId r:id="rId35"/>
  </p:notesMasterIdLst>
  <p:handoutMasterIdLst>
    <p:handoutMasterId r:id="rId36"/>
  </p:handoutMasterIdLst>
  <p:sldIdLst>
    <p:sldId id="584" r:id="rId12"/>
    <p:sldId id="579" r:id="rId13"/>
    <p:sldId id="586" r:id="rId14"/>
    <p:sldId id="577" r:id="rId15"/>
    <p:sldId id="480" r:id="rId16"/>
    <p:sldId id="481" r:id="rId17"/>
    <p:sldId id="574" r:id="rId18"/>
    <p:sldId id="475" r:id="rId19"/>
    <p:sldId id="575" r:id="rId20"/>
    <p:sldId id="591" r:id="rId21"/>
    <p:sldId id="476" r:id="rId22"/>
    <p:sldId id="580" r:id="rId23"/>
    <p:sldId id="578" r:id="rId24"/>
    <p:sldId id="477" r:id="rId25"/>
    <p:sldId id="582" r:id="rId26"/>
    <p:sldId id="561" r:id="rId27"/>
    <p:sldId id="594" r:id="rId28"/>
    <p:sldId id="478" r:id="rId29"/>
    <p:sldId id="585" r:id="rId30"/>
    <p:sldId id="560" r:id="rId31"/>
    <p:sldId id="563" r:id="rId32"/>
    <p:sldId id="593" r:id="rId33"/>
    <p:sldId id="592"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800000"/>
    <a:srgbClr val="CC6600"/>
    <a:srgbClr val="000000"/>
    <a:srgbClr val="FFFFCC"/>
    <a:srgbClr val="FF66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81" autoAdjust="0"/>
    <p:restoredTop sz="83586" autoAdjust="0"/>
  </p:normalViewPr>
  <p:slideViewPr>
    <p:cSldViewPr>
      <p:cViewPr varScale="1">
        <p:scale>
          <a:sx n="76" d="100"/>
          <a:sy n="76" d="100"/>
        </p:scale>
        <p:origin x="-16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46"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798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798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798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46626C45-36B8-45DF-BE06-343CA890F87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63E044F-6A8C-4B73-9454-0ECE3FB24A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Welcome</a:t>
            </a:r>
            <a:r>
              <a:rPr lang="en-US" baseline="0" dirty="0" smtClean="0"/>
              <a:t> to the training the Child and Adult Care Food Program Child Meal Pattern. </a:t>
            </a:r>
            <a:r>
              <a:rPr lang="en-US" dirty="0" smtClean="0"/>
              <a:t>This training is presented by the Child Care Resource Center, your child care resource and referral agency and CACFP program sponsor. </a:t>
            </a:r>
            <a:r>
              <a:rPr lang="en-US" baseline="0" dirty="0" smtClean="0"/>
              <a:t>The information in this presentation applies to children age 1 and older. This training is required to participate in the CACFP and is intended for those serving meals. </a:t>
            </a:r>
            <a:r>
              <a:rPr lang="en-US" dirty="0" smtClean="0"/>
              <a:t>This training is intended to help you understand meal requirements and paperwork procedures for serving meals to children 1 year of age and older.  </a:t>
            </a:r>
            <a:r>
              <a:rPr lang="en-US" baseline="0" dirty="0" smtClean="0"/>
              <a:t>There is a separate presentation about the meal pattern for infants.  </a:t>
            </a:r>
            <a:endParaRPr lang="en-US" dirty="0" smtClean="0"/>
          </a:p>
          <a:p>
            <a:pPr>
              <a:spcBef>
                <a:spcPts val="0"/>
              </a:spcBef>
            </a:pPr>
            <a:endParaRPr lang="en-US" dirty="0" smtClean="0"/>
          </a:p>
          <a:p>
            <a:pPr>
              <a:spcBef>
                <a:spcPts val="0"/>
              </a:spcBef>
            </a:pPr>
            <a:r>
              <a:rPr lang="en-US" dirty="0" smtClean="0"/>
              <a:t>Records indicating who received this training, the topics covered, and the date it was completed is maintained on the Ohio Professional Registry by the CCRC.</a:t>
            </a:r>
          </a:p>
          <a:p>
            <a:pPr>
              <a:spcBef>
                <a:spcPts val="0"/>
              </a:spcBef>
            </a:pPr>
            <a:endParaRPr lang="en-US" dirty="0" smtClean="0"/>
          </a:p>
          <a:p>
            <a:pPr>
              <a:spcBef>
                <a:spcPts val="0"/>
              </a:spcBef>
            </a:pPr>
            <a:r>
              <a:rPr lang="en-US" dirty="0" smtClean="0"/>
              <a:t>Before you proceed in the training, be sure you have the CACFP Handbook for Centers provided to your program by the Child Care Resource Center in front of you.  Please refer to the USDA’s ”Crediting Handbook</a:t>
            </a:r>
            <a:r>
              <a:rPr lang="en-US" baseline="0" dirty="0" smtClean="0"/>
              <a:t> for the Child and Adult Care Food Program”</a:t>
            </a:r>
            <a:r>
              <a:rPr lang="en-US" dirty="0" smtClean="0"/>
              <a:t> from Section 6 of the CACFP Program Binder.  This binder was provided to your center by the Child Care Resource Center.  If you do not receive this binder, contact your CACFP representative at the Child Care Resource Center.</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i="0" dirty="0" smtClean="0">
                <a:solidFill>
                  <a:schemeClr val="accent4"/>
                </a:solidFill>
                <a:latin typeface="Arial" pitchFamily="34" charset="0"/>
                <a:cs typeface="Arial" pitchFamily="34" charset="0"/>
              </a:rPr>
              <a:t>There are many kinds of “milk” now available, and many of them are creditable on CACFP.   Children may be served non-dairy milk substitutes in place of fluid dairy milk without need for a medical statement. </a:t>
            </a:r>
          </a:p>
          <a:p>
            <a:pPr>
              <a:spcBef>
                <a:spcPts val="0"/>
              </a:spcBef>
            </a:pPr>
            <a:endParaRPr lang="en-US" sz="1200" i="0" dirty="0" smtClean="0">
              <a:solidFill>
                <a:schemeClr val="accent4"/>
              </a:solidFill>
              <a:latin typeface="Arial" pitchFamily="34" charset="0"/>
              <a:cs typeface="Arial" pitchFamily="34" charset="0"/>
            </a:endParaRPr>
          </a:p>
          <a:p>
            <a:pPr>
              <a:spcBef>
                <a:spcPts val="0"/>
              </a:spcBef>
            </a:pPr>
            <a:r>
              <a:rPr lang="en-US" sz="1200" i="0" dirty="0" smtClean="0">
                <a:solidFill>
                  <a:schemeClr val="accent4"/>
                </a:solidFill>
                <a:latin typeface="Arial" pitchFamily="34" charset="0"/>
                <a:cs typeface="Arial" pitchFamily="34" charset="0"/>
              </a:rPr>
              <a:t>You do not have to supply the non-dairy milk substitute.</a:t>
            </a:r>
            <a:r>
              <a:rPr lang="en-US" sz="1200" i="0" baseline="0" dirty="0" smtClean="0">
                <a:solidFill>
                  <a:schemeClr val="accent4"/>
                </a:solidFill>
                <a:latin typeface="Arial" pitchFamily="34" charset="0"/>
                <a:cs typeface="Arial" pitchFamily="34" charset="0"/>
              </a:rPr>
              <a:t>  </a:t>
            </a:r>
            <a:r>
              <a:rPr lang="en-US" sz="1200" i="0" dirty="0" smtClean="0">
                <a:solidFill>
                  <a:schemeClr val="accent4"/>
                </a:solidFill>
                <a:latin typeface="Arial" pitchFamily="34" charset="0"/>
                <a:cs typeface="Arial" pitchFamily="34" charset="0"/>
              </a:rPr>
              <a:t>Families can supply the milk substitute* and you can still claim it for reimbursement.  If you decide not to supply the milk substitute and require that families do it, put this in your handbook and let your families know right away.</a:t>
            </a:r>
          </a:p>
          <a:p>
            <a:pPr>
              <a:spcBef>
                <a:spcPts val="0"/>
              </a:spcBef>
            </a:pPr>
            <a:endParaRPr lang="en-US" sz="1200" i="0" dirty="0" smtClean="0">
              <a:solidFill>
                <a:schemeClr val="accent4"/>
              </a:solidFill>
              <a:latin typeface="Arial" pitchFamily="34" charset="0"/>
              <a:cs typeface="Arial" pitchFamily="34" charset="0"/>
            </a:endParaRPr>
          </a:p>
          <a:p>
            <a:pPr marR="0" algn="l" defTabSz="914400" rtl="0" eaLnBrk="0" fontAlgn="base" latinLnBrk="0" hangingPunct="0">
              <a:spcBef>
                <a:spcPts val="0"/>
              </a:spcBef>
              <a:spcAft>
                <a:spcPct val="0"/>
              </a:spcAft>
              <a:buClrTx/>
              <a:buSzTx/>
              <a:buFontTx/>
              <a:buNone/>
              <a:tabLst/>
              <a:defRPr/>
            </a:pPr>
            <a:r>
              <a:rPr lang="en-US" sz="1200" i="0" dirty="0" smtClean="0">
                <a:solidFill>
                  <a:schemeClr val="accent4"/>
                </a:solidFill>
                <a:latin typeface="Arial" pitchFamily="34" charset="0"/>
                <a:cs typeface="Arial" pitchFamily="34" charset="0"/>
              </a:rPr>
              <a:t>Continue to code milk as you always have.</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defTabSz="914400" rtl="0" eaLnBrk="0" fontAlgn="base" latinLnBrk="0" hangingPunct="0">
              <a:spcBef>
                <a:spcPts val="0"/>
              </a:spcBef>
              <a:spcAft>
                <a:spcPct val="0"/>
              </a:spcAft>
              <a:buClrTx/>
              <a:buSzTx/>
              <a:buFontTx/>
              <a:buNone/>
              <a:tabLst/>
              <a:defRPr/>
            </a:pPr>
            <a:r>
              <a:rPr lang="en-US" sz="1200" kern="1200" dirty="0" smtClean="0">
                <a:solidFill>
                  <a:schemeClr val="tx1"/>
                </a:solidFill>
                <a:latin typeface="Arial" charset="0"/>
                <a:ea typeface="+mn-ea"/>
                <a:cs typeface="+mn-cs"/>
              </a:rPr>
              <a:t>A meat or meat alternate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is a required</a:t>
            </a:r>
            <a:r>
              <a:rPr lang="en-US" sz="1200" kern="1200" baseline="0" dirty="0" smtClean="0">
                <a:solidFill>
                  <a:schemeClr val="tx1"/>
                </a:solidFill>
                <a:latin typeface="Arial" charset="0"/>
                <a:ea typeface="+mn-ea"/>
                <a:cs typeface="+mn-cs"/>
              </a:rPr>
              <a:t> component at lunch and supper and may be </a:t>
            </a:r>
            <a:r>
              <a:rPr lang="en-US" sz="1200" kern="1200" dirty="0" smtClean="0">
                <a:solidFill>
                  <a:schemeClr val="tx1"/>
                </a:solidFill>
                <a:latin typeface="Arial" charset="0"/>
                <a:ea typeface="+mn-ea"/>
                <a:cs typeface="+mn-cs"/>
              </a:rPr>
              <a:t>served as one of the two required components for snack.  </a:t>
            </a:r>
          </a:p>
          <a:p>
            <a:pPr marR="0" algn="l" defTabSz="914400" rtl="0" eaLnBrk="0" fontAlgn="base" latinLnBrk="0" hangingPunct="0">
              <a:spcBef>
                <a:spcPts val="0"/>
              </a:spcBef>
              <a:spcAft>
                <a:spcPct val="0"/>
              </a:spcAft>
              <a:buClrTx/>
              <a:buSzTx/>
              <a:buFontTx/>
              <a:buNone/>
              <a:tabLst/>
              <a:defRPr/>
            </a:pPr>
            <a:endParaRPr lang="en-US" sz="1200" kern="1200" dirty="0" smtClean="0">
              <a:solidFill>
                <a:schemeClr val="tx1"/>
              </a:solidFill>
              <a:latin typeface="Arial" charset="0"/>
              <a:ea typeface="+mn-ea"/>
              <a:cs typeface="+mn-cs"/>
            </a:endParaRPr>
          </a:p>
          <a:p>
            <a:pPr>
              <a:spcBef>
                <a:spcPts val="0"/>
              </a:spcBef>
            </a:pPr>
            <a:r>
              <a:rPr lang="en-US" sz="1200" kern="1200" dirty="0" smtClean="0">
                <a:solidFill>
                  <a:schemeClr val="tx1"/>
                </a:solidFill>
                <a:latin typeface="Arial" charset="0"/>
                <a:ea typeface="+mn-ea"/>
                <a:cs typeface="+mn-cs"/>
              </a:rPr>
              <a:t>Meat choices include poultry,</a:t>
            </a:r>
            <a:r>
              <a:rPr lang="en-US" sz="1200" kern="1200" baseline="0" dirty="0" smtClean="0">
                <a:solidFill>
                  <a:schemeClr val="tx1"/>
                </a:solidFill>
                <a:latin typeface="Arial" charset="0"/>
                <a:ea typeface="+mn-ea"/>
                <a:cs typeface="+mn-cs"/>
              </a:rPr>
              <a:t> seafood and </a:t>
            </a:r>
            <a:r>
              <a:rPr lang="en-US" sz="1200" kern="1200" dirty="0" smtClean="0">
                <a:solidFill>
                  <a:schemeClr val="tx1"/>
                </a:solidFill>
                <a:latin typeface="Arial" charset="0"/>
                <a:ea typeface="+mn-ea"/>
                <a:cs typeface="+mn-cs"/>
              </a:rPr>
              <a:t>lean meats such as ground</a:t>
            </a:r>
            <a:r>
              <a:rPr lang="en-US" sz="1200" kern="1200" baseline="0" dirty="0" smtClean="0">
                <a:solidFill>
                  <a:schemeClr val="tx1"/>
                </a:solidFill>
                <a:latin typeface="Arial" charset="0"/>
                <a:ea typeface="+mn-ea"/>
                <a:cs typeface="+mn-cs"/>
              </a:rPr>
              <a:t> beef, pork loin and roasts</a:t>
            </a:r>
            <a:r>
              <a:rPr lang="en-US" sz="1200" kern="1200" dirty="0" smtClean="0">
                <a:solidFill>
                  <a:schemeClr val="tx1"/>
                </a:solidFill>
                <a:latin typeface="Arial" charset="0"/>
                <a:ea typeface="+mn-ea"/>
                <a:cs typeface="+mn-cs"/>
              </a:rPr>
              <a:t>. </a:t>
            </a:r>
          </a:p>
          <a:p>
            <a:pPr>
              <a:spcBef>
                <a:spcPts val="0"/>
              </a:spcBef>
            </a:pPr>
            <a:endParaRPr lang="en-US" sz="1200" kern="1200" dirty="0" smtClean="0">
              <a:solidFill>
                <a:schemeClr val="tx1"/>
              </a:solidFill>
              <a:latin typeface="Arial" charset="0"/>
              <a:ea typeface="+mn-ea"/>
              <a:cs typeface="+mn-cs"/>
            </a:endParaRPr>
          </a:p>
          <a:p>
            <a:pPr>
              <a:spcBef>
                <a:spcPts val="0"/>
              </a:spcBef>
            </a:pPr>
            <a:r>
              <a:rPr lang="en-US" sz="1200" kern="1200" dirty="0" smtClean="0">
                <a:solidFill>
                  <a:schemeClr val="tx1"/>
                </a:solidFill>
                <a:latin typeface="Arial" charset="0"/>
                <a:ea typeface="+mn-ea"/>
                <a:cs typeface="+mn-cs"/>
              </a:rPr>
              <a:t>Meat alternates include cheese, eggs, yogurt, cooked dry beans or peas, and nuts and seeds and their butters.  Regular nuts and seeds may fulfill no more than one-half of the meat/meat alternate requirement for lunch and supper. A second item must</a:t>
            </a:r>
            <a:r>
              <a:rPr lang="en-US" sz="1200" kern="1200" baseline="0" dirty="0" smtClean="0">
                <a:solidFill>
                  <a:schemeClr val="tx1"/>
                </a:solidFill>
                <a:latin typeface="Arial" charset="0"/>
                <a:ea typeface="+mn-ea"/>
                <a:cs typeface="+mn-cs"/>
              </a:rPr>
              <a:t> be served.</a:t>
            </a:r>
            <a:r>
              <a:rPr lang="en-US" sz="1200" kern="1200" dirty="0" smtClean="0">
                <a:solidFill>
                  <a:schemeClr val="tx1"/>
                </a:solidFill>
                <a:latin typeface="Arial" charset="0"/>
                <a:ea typeface="+mn-ea"/>
                <a:cs typeface="+mn-cs"/>
              </a:rPr>
              <a:t> </a:t>
            </a:r>
          </a:p>
          <a:p>
            <a:pPr marR="0" algn="l" defTabSz="914400" rtl="0" eaLnBrk="0" fontAlgn="base" latinLnBrk="0" hangingPunct="0">
              <a:spcBef>
                <a:spcPts val="0"/>
              </a:spcBef>
              <a:spcAft>
                <a:spcPct val="0"/>
              </a:spcAft>
              <a:buClrTx/>
              <a:buSzTx/>
              <a:buFontTx/>
              <a:buNone/>
              <a:tabLst/>
              <a:defRPr/>
            </a:pPr>
            <a:endParaRPr lang="en-US" sz="1200" kern="1200" dirty="0" smtClean="0">
              <a:solidFill>
                <a:schemeClr val="tx1"/>
              </a:solidFill>
              <a:latin typeface="Arial" charset="0"/>
              <a:ea typeface="+mn-ea"/>
              <a:cs typeface="+mn-cs"/>
            </a:endParaRPr>
          </a:p>
          <a:p>
            <a:pPr marR="0" algn="l" defTabSz="914400" rtl="0" eaLnBrk="0" fontAlgn="base" latinLnBrk="0" hangingPunct="0">
              <a:spcBef>
                <a:spcPts val="0"/>
              </a:spcBef>
              <a:spcAft>
                <a:spcPct val="0"/>
              </a:spcAft>
              <a:buClrTx/>
              <a:buSzTx/>
              <a:buFontTx/>
              <a:buNone/>
              <a:tabLst/>
              <a:defRPr/>
            </a:pPr>
            <a:r>
              <a:rPr lang="en-US" sz="1200" kern="1200" dirty="0" smtClean="0">
                <a:solidFill>
                  <a:schemeClr val="tx1"/>
                </a:solidFill>
                <a:latin typeface="Arial" charset="0"/>
                <a:ea typeface="+mn-ea"/>
                <a:cs typeface="+mn-cs"/>
              </a:rPr>
              <a:t>Alternate protein products may be served if they meet the criteria for alternate protein products used in the</a:t>
            </a:r>
            <a:r>
              <a:rPr lang="en-US" sz="1200" kern="1200" baseline="0" dirty="0" smtClean="0">
                <a:solidFill>
                  <a:schemeClr val="tx1"/>
                </a:solidFill>
                <a:latin typeface="Arial" charset="0"/>
                <a:ea typeface="+mn-ea"/>
                <a:cs typeface="+mn-cs"/>
              </a:rPr>
              <a:t> CACFP.</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R="0" algn="l" defTabSz="914400" rtl="0" eaLnBrk="0" fontAlgn="base" latinLnBrk="0" hangingPunct="0">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It is important</a:t>
            </a:r>
            <a:r>
              <a:rPr lang="en-US" sz="1200" baseline="0" dirty="0" smtClean="0">
                <a:latin typeface="Arial" pitchFamily="34" charset="0"/>
                <a:cs typeface="Arial" pitchFamily="34" charset="0"/>
              </a:rPr>
              <a:t> to note </a:t>
            </a:r>
            <a:r>
              <a:rPr lang="en-US" sz="1200" dirty="0" smtClean="0">
                <a:latin typeface="Arial" pitchFamily="34" charset="0"/>
                <a:cs typeface="Arial" pitchFamily="34" charset="0"/>
              </a:rPr>
              <a:t>different serving amount</a:t>
            </a:r>
            <a:r>
              <a:rPr lang="en-US" sz="1200" baseline="0" dirty="0" smtClean="0">
                <a:latin typeface="Arial" pitchFamily="34" charset="0"/>
                <a:cs typeface="Arial" pitchFamily="34" charset="0"/>
              </a:rPr>
              <a:t> requirements for some meat alternate foods.  </a:t>
            </a:r>
            <a:endParaRPr lang="en-US" sz="1200"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Tx/>
              <a:buNone/>
              <a:tabLst/>
              <a:defRPr/>
            </a:pP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For nut or</a:t>
            </a:r>
            <a:r>
              <a:rPr lang="en-US" sz="1200" baseline="0" dirty="0" smtClean="0">
                <a:latin typeface="Arial" pitchFamily="34" charset="0"/>
                <a:cs typeface="Arial" pitchFamily="34" charset="0"/>
              </a:rPr>
              <a:t> seed butters, </a:t>
            </a:r>
            <a:r>
              <a:rPr lang="en-US" sz="1200" dirty="0" smtClean="0">
                <a:latin typeface="Arial" pitchFamily="34" charset="0"/>
                <a:cs typeface="Arial" pitchFamily="34" charset="0"/>
              </a:rPr>
              <a:t>2 Tbsp equals 1 oz M/MA.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For</a:t>
            </a:r>
            <a:r>
              <a:rPr lang="en-US" sz="1200" baseline="0" dirty="0" smtClean="0">
                <a:latin typeface="Arial" pitchFamily="34" charset="0"/>
                <a:cs typeface="Arial" pitchFamily="34" charset="0"/>
              </a:rPr>
              <a:t> yogurt, a 4 ounce serving, or ½ cup, equals</a:t>
            </a:r>
            <a:r>
              <a:rPr lang="en-US" sz="1200" dirty="0" smtClean="0">
                <a:latin typeface="Arial" pitchFamily="34" charset="0"/>
                <a:cs typeface="Arial" pitchFamily="34" charset="0"/>
              </a:rPr>
              <a:t> 1 oz M/MA.</a:t>
            </a:r>
            <a:r>
              <a:rPr lang="en-US" dirty="0" smtClean="0">
                <a:latin typeface="Arial" pitchFamily="34" charset="0"/>
                <a:cs typeface="Arial" pitchFamily="34" charset="0"/>
              </a:rPr>
              <a:t> </a:t>
            </a:r>
          </a:p>
          <a:p>
            <a:pPr marR="0" algn="l" defTabSz="914400" rtl="0" eaLnBrk="0" fontAlgn="base" latinLnBrk="0" hangingPunct="0">
              <a:lnSpc>
                <a:spcPct val="100000"/>
              </a:lnSpc>
              <a:spcBef>
                <a:spcPts val="0"/>
              </a:spcBef>
              <a:spcAft>
                <a:spcPct val="0"/>
              </a:spcAft>
              <a:buClrTx/>
              <a:buSzTx/>
              <a:buFont typeface="Arial" pitchFamily="34" charset="0"/>
              <a:buNone/>
              <a:tabLst/>
              <a:defRPr/>
            </a:pPr>
            <a:endParaRPr lang="en-US"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 typeface="Arial" pitchFamily="34" charset="0"/>
              <a:buNone/>
              <a:tabLst/>
              <a:defRPr/>
            </a:pPr>
            <a:r>
              <a:rPr lang="en-US" dirty="0" smtClean="0">
                <a:latin typeface="Arial" pitchFamily="34" charset="0"/>
                <a:cs typeface="Arial" pitchFamily="34" charset="0"/>
              </a:rPr>
              <a:t>Cheese l</a:t>
            </a:r>
            <a:r>
              <a:rPr lang="en-US" baseline="0" dirty="0" smtClean="0">
                <a:latin typeface="Arial" pitchFamily="34" charset="0"/>
                <a:cs typeface="Arial" pitchFamily="34" charset="0"/>
              </a:rPr>
              <a:t>abeled as cheese food, c</a:t>
            </a:r>
            <a:r>
              <a:rPr lang="en-US" dirty="0" smtClean="0">
                <a:latin typeface="Arial" pitchFamily="34" charset="0"/>
                <a:cs typeface="Arial" pitchFamily="34" charset="0"/>
              </a:rPr>
              <a:t>heese spread, cottage cheese and ricotta cheese are creditable to the</a:t>
            </a:r>
            <a:r>
              <a:rPr lang="en-US" baseline="0" dirty="0" smtClean="0">
                <a:latin typeface="Arial" pitchFamily="34" charset="0"/>
                <a:cs typeface="Arial" pitchFamily="34" charset="0"/>
              </a:rPr>
              <a:t> meal pattern</a:t>
            </a:r>
            <a:r>
              <a:rPr lang="en-US" dirty="0" smtClean="0">
                <a:latin typeface="Arial" pitchFamily="34" charset="0"/>
                <a:cs typeface="Arial" pitchFamily="34" charset="0"/>
              </a:rPr>
              <a:t>;</a:t>
            </a:r>
            <a:r>
              <a:rPr lang="en-US" baseline="0" dirty="0" smtClean="0">
                <a:latin typeface="Arial" pitchFamily="34" charset="0"/>
                <a:cs typeface="Arial" pitchFamily="34" charset="0"/>
              </a:rPr>
              <a:t> h</a:t>
            </a:r>
            <a:r>
              <a:rPr lang="en-US" dirty="0" smtClean="0">
                <a:latin typeface="Arial" pitchFamily="34" charset="0"/>
                <a:cs typeface="Arial" pitchFamily="34" charset="0"/>
              </a:rPr>
              <a:t>owever, because</a:t>
            </a:r>
            <a:r>
              <a:rPr lang="en-US" baseline="0" dirty="0" smtClean="0">
                <a:latin typeface="Arial" pitchFamily="34" charset="0"/>
                <a:cs typeface="Arial" pitchFamily="34" charset="0"/>
              </a:rPr>
              <a:t> of the product’s content, </a:t>
            </a:r>
            <a:r>
              <a:rPr lang="en-US" dirty="0" smtClean="0">
                <a:latin typeface="Arial" pitchFamily="34" charset="0"/>
                <a:cs typeface="Arial" pitchFamily="34" charset="0"/>
              </a:rPr>
              <a:t>2 ounces must be served to equal 1 ounce of meat/meat alternate.</a:t>
            </a:r>
            <a:r>
              <a:rPr lang="en-US" baseline="0" dirty="0" smtClean="0">
                <a:latin typeface="Arial" pitchFamily="34" charset="0"/>
                <a:cs typeface="Arial" pitchFamily="34" charset="0"/>
              </a:rPr>
              <a:t>  </a:t>
            </a:r>
            <a:r>
              <a:rPr lang="en-US" dirty="0" smtClean="0">
                <a:latin typeface="Arial" pitchFamily="34" charset="0"/>
                <a:cs typeface="Arial" pitchFamily="34" charset="0"/>
              </a:rPr>
              <a:t>Cheese labeled as natural cheese and pasteurized process cheese:</a:t>
            </a:r>
            <a:r>
              <a:rPr lang="en-US" baseline="0" dirty="0" smtClean="0">
                <a:latin typeface="Arial" pitchFamily="34" charset="0"/>
                <a:cs typeface="Arial" pitchFamily="34" charset="0"/>
              </a:rPr>
              <a:t> 1 oz equals 1 oz of meat/meat alternate.</a:t>
            </a:r>
            <a:endParaRPr lang="en-US"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 typeface="Arial" pitchFamily="34" charset="0"/>
              <a:buNone/>
              <a:tabLst/>
              <a:defRPr/>
            </a:pPr>
            <a:endParaRPr lang="en-US" dirty="0" smtClean="0">
              <a:latin typeface="Arial" pitchFamily="34" charset="0"/>
              <a:cs typeface="Arial" pitchFamily="34" charset="0"/>
            </a:endParaRPr>
          </a:p>
          <a:p>
            <a:pPr>
              <a:lnSpc>
                <a:spcPct val="100000"/>
              </a:lnSpc>
              <a:spcBef>
                <a:spcPts val="0"/>
              </a:spcBef>
              <a:buFont typeface="Arial" pitchFamily="34" charset="0"/>
              <a:buNone/>
            </a:pPr>
            <a:r>
              <a:rPr lang="en-US" sz="1200" dirty="0" smtClean="0">
                <a:latin typeface="Arial" pitchFamily="34" charset="0"/>
                <a:cs typeface="Arial" pitchFamily="34" charset="0"/>
              </a:rPr>
              <a:t>Cheese labeled</a:t>
            </a:r>
            <a:r>
              <a:rPr lang="en-US" sz="1200" baseline="0" dirty="0" smtClean="0">
                <a:latin typeface="Arial" pitchFamily="34" charset="0"/>
                <a:cs typeface="Arial" pitchFamily="34" charset="0"/>
              </a:rPr>
              <a:t> as</a:t>
            </a:r>
            <a:r>
              <a:rPr lang="en-US" sz="1200" dirty="0" smtClean="0">
                <a:latin typeface="Arial" pitchFamily="34" charset="0"/>
                <a:cs typeface="Arial" pitchFamily="34" charset="0"/>
              </a:rPr>
              <a:t> imitation</a:t>
            </a:r>
            <a:r>
              <a:rPr lang="en-US" sz="1200" baseline="0" dirty="0" smtClean="0">
                <a:latin typeface="Arial" pitchFamily="34" charset="0"/>
                <a:cs typeface="Arial" pitchFamily="34" charset="0"/>
              </a:rPr>
              <a:t> cheese or cheese product, and Velveeta and powdered cheeses </a:t>
            </a:r>
            <a:r>
              <a:rPr lang="en-US" sz="1200" dirty="0" smtClean="0">
                <a:latin typeface="Arial" pitchFamily="34" charset="0"/>
                <a:cs typeface="Arial" pitchFamily="34" charset="0"/>
              </a:rPr>
              <a:t>are not creditable and cannot be served to meet the meat/meat</a:t>
            </a:r>
            <a:r>
              <a:rPr lang="en-US" sz="1200" baseline="0" dirty="0" smtClean="0">
                <a:latin typeface="Arial" pitchFamily="34" charset="0"/>
                <a:cs typeface="Arial" pitchFamily="34" charset="0"/>
              </a:rPr>
              <a:t> alternate requirement.  </a:t>
            </a:r>
            <a:r>
              <a:rPr lang="en-US" sz="1200" dirty="0" smtClean="0">
                <a:latin typeface="Arial" pitchFamily="34" charset="0"/>
                <a:cs typeface="Arial" pitchFamily="34" charset="0"/>
              </a:rPr>
              <a:t>Many cheese slices on the market are labeled</a:t>
            </a:r>
            <a:r>
              <a:rPr lang="en-US" sz="1200" baseline="0" dirty="0" smtClean="0">
                <a:latin typeface="Arial" pitchFamily="34" charset="0"/>
                <a:cs typeface="Arial" pitchFamily="34" charset="0"/>
              </a:rPr>
              <a:t> as a cheese product, so, b</a:t>
            </a:r>
            <a:r>
              <a:rPr lang="en-US" sz="1200" dirty="0" smtClean="0">
                <a:latin typeface="Arial" pitchFamily="34" charset="0"/>
                <a:cs typeface="Arial" pitchFamily="34" charset="0"/>
              </a:rPr>
              <a:t>e sure to check the label when purchasing cheese slices and do not buy those l</a:t>
            </a:r>
            <a:r>
              <a:rPr lang="en-US" sz="1200" baseline="0" dirty="0" smtClean="0">
                <a:latin typeface="Arial" pitchFamily="34" charset="0"/>
                <a:cs typeface="Arial" pitchFamily="34" charset="0"/>
              </a:rPr>
              <a:t>abeled imitation cheese or cheese product</a:t>
            </a:r>
            <a:r>
              <a:rPr lang="en-US" sz="1200" dirty="0" smtClean="0">
                <a:latin typeface="Arial" pitchFamily="34" charset="0"/>
                <a:cs typeface="Arial" pitchFamily="34" charset="0"/>
              </a:rPr>
              <a:t>.</a:t>
            </a:r>
            <a:r>
              <a:rPr lang="en-US" sz="1200" baseline="0" dirty="0" smtClean="0">
                <a:latin typeface="Arial" pitchFamily="34" charset="0"/>
                <a:cs typeface="Arial" pitchFamily="34" charset="0"/>
              </a:rPr>
              <a:t>  Powdered macaroni and cheese products are not creditable as a meat/meat alternate; however, the macaroni does credit as a grain/bread item.</a:t>
            </a:r>
          </a:p>
          <a:p>
            <a:pPr>
              <a:lnSpc>
                <a:spcPct val="100000"/>
              </a:lnSpc>
              <a:spcBef>
                <a:spcPts val="0"/>
              </a:spcBef>
              <a:buFont typeface="Arial" pitchFamily="34" charset="0"/>
              <a:buNone/>
            </a:pPr>
            <a:endParaRPr lang="en-US" sz="1200" baseline="0"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 typeface="Arial" pitchFamily="34" charset="0"/>
              <a:buNone/>
              <a:tabLst/>
              <a:defRPr/>
            </a:pPr>
            <a:r>
              <a:rPr lang="en-US" dirty="0" smtClean="0">
                <a:latin typeface="Arial" pitchFamily="34" charset="0"/>
                <a:cs typeface="Arial" pitchFamily="34" charset="0"/>
              </a:rPr>
              <a:t>Last, cheese sauce and products made with cheese sauce are</a:t>
            </a:r>
            <a:r>
              <a:rPr lang="en-US" baseline="0" dirty="0" smtClean="0">
                <a:latin typeface="Arial" pitchFamily="34" charset="0"/>
                <a:cs typeface="Arial" pitchFamily="34" charset="0"/>
              </a:rPr>
              <a:t> not creditable unless supported by</a:t>
            </a:r>
            <a:r>
              <a:rPr lang="en-US" dirty="0" smtClean="0">
                <a:latin typeface="Arial" pitchFamily="34" charset="0"/>
                <a:cs typeface="Arial" pitchFamily="34" charset="0"/>
              </a:rPr>
              <a:t> a Child Nutrition label or</a:t>
            </a:r>
            <a:r>
              <a:rPr lang="en-US" baseline="0" dirty="0" smtClean="0">
                <a:latin typeface="Arial" pitchFamily="34" charset="0"/>
                <a:cs typeface="Arial" pitchFamily="34" charset="0"/>
              </a:rPr>
              <a:t> product formulation sheet, which provides information on how the item contributes to the meal pattern. </a:t>
            </a:r>
          </a:p>
          <a:p>
            <a:pPr marR="0" algn="l" defTabSz="914400" rtl="0" eaLnBrk="0" fontAlgn="base" latinLnBrk="0" hangingPunct="0">
              <a:lnSpc>
                <a:spcPct val="100000"/>
              </a:lnSpc>
              <a:spcBef>
                <a:spcPts val="0"/>
              </a:spcBef>
              <a:spcAft>
                <a:spcPct val="0"/>
              </a:spcAft>
              <a:buClrTx/>
              <a:buSzTx/>
              <a:buFont typeface="Arial" pitchFamily="34" charset="0"/>
              <a:buNone/>
              <a:tabLst/>
              <a:defRPr/>
            </a:pPr>
            <a:endParaRPr lang="en-US" baseline="0"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 typeface="Arial" pitchFamily="34" charset="0"/>
              <a:buNone/>
              <a:tabLst/>
              <a:defRPr/>
            </a:pPr>
            <a:r>
              <a:rPr lang="en-US" dirty="0" smtClean="0">
                <a:latin typeface="Arial" pitchFamily="34" charset="0"/>
                <a:cs typeface="Arial" pitchFamily="34" charset="0"/>
              </a:rPr>
              <a:t>Yogurt</a:t>
            </a:r>
            <a:r>
              <a:rPr lang="en-US" baseline="0" dirty="0" smtClean="0">
                <a:latin typeface="Arial" pitchFamily="34" charset="0"/>
                <a:cs typeface="Arial" pitchFamily="34" charset="0"/>
              </a:rPr>
              <a:t> or c</a:t>
            </a:r>
            <a:r>
              <a:rPr lang="en-US" dirty="0" smtClean="0">
                <a:latin typeface="Arial" pitchFamily="34" charset="0"/>
                <a:cs typeface="Arial" pitchFamily="34" charset="0"/>
              </a:rPr>
              <a:t>heese</a:t>
            </a:r>
            <a:r>
              <a:rPr lang="en-US" baseline="0" dirty="0" smtClean="0">
                <a:latin typeface="Arial" pitchFamily="34" charset="0"/>
                <a:cs typeface="Arial" pitchFamily="34" charset="0"/>
              </a:rPr>
              <a:t> cannot be claimed for the milk requirement. </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Arial" charset="0"/>
                <a:ea typeface="+mn-ea"/>
                <a:cs typeface="+mn-cs"/>
              </a:rPr>
              <a:t>During</a:t>
            </a:r>
            <a:r>
              <a:rPr lang="en-US" sz="1200" kern="1200" baseline="0" dirty="0" smtClean="0">
                <a:solidFill>
                  <a:schemeClr val="tx1"/>
                </a:solidFill>
                <a:latin typeface="Arial" charset="0"/>
                <a:ea typeface="+mn-ea"/>
                <a:cs typeface="+mn-cs"/>
              </a:rPr>
              <a:t> lunch and supper, the meat or meat alternate must </a:t>
            </a:r>
            <a:r>
              <a:rPr lang="en-US" sz="1200" kern="1200" dirty="0" smtClean="0">
                <a:solidFill>
                  <a:schemeClr val="tx1"/>
                </a:solidFill>
                <a:latin typeface="Arial" charset="0"/>
                <a:ea typeface="+mn-ea"/>
                <a:cs typeface="+mn-cs"/>
              </a:rPr>
              <a:t>be served as part of the main dish, or in a main dish and one other item.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Arial" charset="0"/>
                <a:ea typeface="+mn-ea"/>
                <a:cs typeface="+mn-cs"/>
              </a:rPr>
              <a:t>When serving more than one meat</a:t>
            </a:r>
            <a:r>
              <a:rPr lang="en-US" sz="1200" kern="1200" baseline="0" dirty="0" smtClean="0">
                <a:solidFill>
                  <a:schemeClr val="tx1"/>
                </a:solidFill>
                <a:latin typeface="Arial" charset="0"/>
                <a:ea typeface="+mn-ea"/>
                <a:cs typeface="+mn-cs"/>
              </a:rPr>
              <a:t> or </a:t>
            </a:r>
            <a:r>
              <a:rPr lang="en-US" sz="1200" kern="1200" dirty="0" smtClean="0">
                <a:solidFill>
                  <a:schemeClr val="tx1"/>
                </a:solidFill>
                <a:latin typeface="Arial" charset="0"/>
                <a:ea typeface="+mn-ea"/>
                <a:cs typeface="+mn-cs"/>
              </a:rPr>
              <a:t>meat alternate</a:t>
            </a:r>
            <a:r>
              <a:rPr lang="en-US" sz="1200" kern="1200" baseline="0" dirty="0" smtClean="0">
                <a:solidFill>
                  <a:schemeClr val="tx1"/>
                </a:solidFill>
                <a:latin typeface="Arial" charset="0"/>
                <a:ea typeface="+mn-ea"/>
                <a:cs typeface="+mn-cs"/>
              </a:rPr>
              <a:t> food at the same meal, ¼ ounce is the </a:t>
            </a:r>
            <a:r>
              <a:rPr lang="en-US" sz="1200" kern="1200" dirty="0" smtClean="0">
                <a:solidFill>
                  <a:schemeClr val="tx1"/>
                </a:solidFill>
                <a:latin typeface="Arial" charset="0"/>
                <a:ea typeface="+mn-ea"/>
                <a:cs typeface="+mn-cs"/>
              </a:rPr>
              <a:t>minimum amount that can be served to count toward the meal</a:t>
            </a:r>
            <a:r>
              <a:rPr lang="en-US" sz="1200" kern="1200" baseline="0" dirty="0" smtClean="0">
                <a:solidFill>
                  <a:schemeClr val="tx1"/>
                </a:solidFill>
                <a:latin typeface="Arial" charset="0"/>
                <a:ea typeface="+mn-ea"/>
                <a:cs typeface="+mn-cs"/>
              </a:rPr>
              <a:t> pattern.</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defTabSz="914400" rtl="0" eaLnBrk="0" fontAlgn="base" latinLnBrk="0" hangingPunct="0">
              <a:spcBef>
                <a:spcPts val="0"/>
              </a:spcBef>
              <a:spcAft>
                <a:spcPct val="0"/>
              </a:spcAft>
              <a:buClrTx/>
              <a:buSzTx/>
              <a:buFontTx/>
              <a:buNone/>
              <a:tabLst/>
              <a:defRPr/>
            </a:pPr>
            <a:r>
              <a:rPr lang="en-US" kern="1200" dirty="0" smtClean="0">
                <a:solidFill>
                  <a:schemeClr val="tx1"/>
                </a:solidFill>
                <a:latin typeface="Arial" charset="0"/>
                <a:ea typeface="+mn-ea"/>
                <a:cs typeface="+mn-cs"/>
              </a:rPr>
              <a:t>Fruits and vegetables are a required</a:t>
            </a:r>
            <a:r>
              <a:rPr lang="en-US" kern="1200" baseline="0" dirty="0" smtClean="0">
                <a:solidFill>
                  <a:schemeClr val="tx1"/>
                </a:solidFill>
                <a:latin typeface="Arial" charset="0"/>
                <a:ea typeface="+mn-ea"/>
                <a:cs typeface="+mn-cs"/>
              </a:rPr>
              <a:t> component at break</a:t>
            </a:r>
            <a:r>
              <a:rPr lang="en-US" kern="1200" dirty="0" smtClean="0">
                <a:solidFill>
                  <a:schemeClr val="tx1"/>
                </a:solidFill>
                <a:latin typeface="Arial" charset="0"/>
                <a:ea typeface="+mn-ea"/>
                <a:cs typeface="+mn-cs"/>
              </a:rPr>
              <a:t>fast, lunch and supper,</a:t>
            </a:r>
            <a:r>
              <a:rPr lang="en-US" kern="1200" baseline="0" dirty="0" smtClean="0">
                <a:solidFill>
                  <a:schemeClr val="tx1"/>
                </a:solidFill>
                <a:latin typeface="Arial" charset="0"/>
                <a:ea typeface="+mn-ea"/>
                <a:cs typeface="+mn-cs"/>
              </a:rPr>
              <a:t> and may be </a:t>
            </a:r>
            <a:r>
              <a:rPr lang="en-US" kern="1200" dirty="0" smtClean="0">
                <a:solidFill>
                  <a:schemeClr val="tx1"/>
                </a:solidFill>
                <a:latin typeface="Arial" charset="0"/>
                <a:ea typeface="+mn-ea"/>
                <a:cs typeface="+mn-cs"/>
              </a:rPr>
              <a:t>served as one of the two required components for snack.</a:t>
            </a:r>
          </a:p>
          <a:p>
            <a:pPr>
              <a:spcBef>
                <a:spcPts val="0"/>
              </a:spcBef>
            </a:pPr>
            <a:endParaRPr lang="en-US" b="0" kern="1200" dirty="0" smtClean="0">
              <a:solidFill>
                <a:schemeClr val="tx1"/>
              </a:solidFill>
              <a:latin typeface="Arial" charset="0"/>
              <a:ea typeface="+mn-ea"/>
              <a:cs typeface="+mn-cs"/>
            </a:endParaRPr>
          </a:p>
          <a:p>
            <a:pPr>
              <a:spcBef>
                <a:spcPts val="0"/>
              </a:spcBef>
            </a:pPr>
            <a:r>
              <a:rPr lang="en-US" kern="1200" dirty="0" smtClean="0">
                <a:solidFill>
                  <a:schemeClr val="tx1"/>
                </a:solidFill>
                <a:latin typeface="Arial" charset="0"/>
                <a:ea typeface="+mn-ea"/>
                <a:cs typeface="+mn-cs"/>
              </a:rPr>
              <a:t>Lunch and supper must contain two different</a:t>
            </a:r>
            <a:r>
              <a:rPr lang="en-US" kern="1200" baseline="0" dirty="0" smtClean="0">
                <a:solidFill>
                  <a:schemeClr val="tx1"/>
                </a:solidFill>
                <a:latin typeface="Arial" charset="0"/>
                <a:ea typeface="+mn-ea"/>
                <a:cs typeface="+mn-cs"/>
              </a:rPr>
              <a:t> </a:t>
            </a:r>
            <a:r>
              <a:rPr lang="en-US" kern="1200" dirty="0" smtClean="0">
                <a:solidFill>
                  <a:schemeClr val="tx1"/>
                </a:solidFill>
                <a:latin typeface="Arial" charset="0"/>
                <a:ea typeface="+mn-ea"/>
                <a:cs typeface="+mn-cs"/>
              </a:rPr>
              <a:t>vegetables, two different </a:t>
            </a:r>
            <a:r>
              <a:rPr lang="en-US" kern="1200" baseline="0" dirty="0" smtClean="0">
                <a:solidFill>
                  <a:schemeClr val="tx1"/>
                </a:solidFill>
                <a:latin typeface="Arial" charset="0"/>
                <a:ea typeface="+mn-ea"/>
                <a:cs typeface="+mn-cs"/>
              </a:rPr>
              <a:t>f</a:t>
            </a:r>
            <a:r>
              <a:rPr lang="en-US" kern="1200" dirty="0" smtClean="0">
                <a:solidFill>
                  <a:schemeClr val="tx1"/>
                </a:solidFill>
                <a:latin typeface="Arial" charset="0"/>
                <a:ea typeface="+mn-ea"/>
                <a:cs typeface="+mn-cs"/>
              </a:rPr>
              <a:t>ruits,</a:t>
            </a:r>
            <a:r>
              <a:rPr lang="en-US" kern="1200" baseline="0" dirty="0" smtClean="0">
                <a:solidFill>
                  <a:schemeClr val="tx1"/>
                </a:solidFill>
                <a:latin typeface="Arial" charset="0"/>
                <a:ea typeface="+mn-ea"/>
                <a:cs typeface="+mn-cs"/>
              </a:rPr>
              <a:t> or one of each.  One of these servings can be</a:t>
            </a:r>
            <a:r>
              <a:rPr lang="en-US" kern="1200" dirty="0" smtClean="0">
                <a:solidFill>
                  <a:schemeClr val="tx1"/>
                </a:solidFill>
                <a:latin typeface="Arial" charset="0"/>
                <a:ea typeface="+mn-ea"/>
                <a:cs typeface="+mn-cs"/>
              </a:rPr>
              <a:t> 100% full-strength juice.   </a:t>
            </a:r>
            <a:endParaRPr lang="en-US" kern="1200" baseline="0" dirty="0" smtClean="0">
              <a:solidFill>
                <a:schemeClr val="tx1"/>
              </a:solidFill>
              <a:latin typeface="Arial" charset="0"/>
              <a:ea typeface="+mn-ea"/>
              <a:cs typeface="+mn-cs"/>
            </a:endParaRPr>
          </a:p>
          <a:p>
            <a:pPr>
              <a:spcBef>
                <a:spcPts val="0"/>
              </a:spcBef>
            </a:pPr>
            <a:endParaRPr lang="en-US" kern="1200" baseline="0" dirty="0" smtClean="0">
              <a:solidFill>
                <a:schemeClr val="tx1"/>
              </a:solidFill>
              <a:latin typeface="Arial" charset="0"/>
              <a:ea typeface="+mn-ea"/>
              <a:cs typeface="+mn-cs"/>
            </a:endParaRPr>
          </a:p>
          <a:p>
            <a:pPr>
              <a:spcBef>
                <a:spcPts val="0"/>
              </a:spcBef>
            </a:pPr>
            <a:r>
              <a:rPr lang="en-US" kern="1200" baseline="0" dirty="0" smtClean="0">
                <a:solidFill>
                  <a:schemeClr val="tx1"/>
                </a:solidFill>
                <a:latin typeface="Arial" charset="0"/>
                <a:ea typeface="+mn-ea"/>
                <a:cs typeface="+mn-cs"/>
              </a:rPr>
              <a:t>Note that the CACFP meal pattern classifies potatoes and potato products as a vegetable, not a grain/bread.  This includes all forms of a potato.</a:t>
            </a:r>
            <a:endParaRPr lang="en-US"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kern="1200" dirty="0" smtClean="0">
                <a:solidFill>
                  <a:schemeClr val="tx1"/>
                </a:solidFill>
                <a:latin typeface="Arial" charset="0"/>
                <a:ea typeface="+mn-ea"/>
                <a:cs typeface="+mn-cs"/>
              </a:rPr>
              <a:t>At lunch</a:t>
            </a:r>
            <a:r>
              <a:rPr lang="en-US" sz="1200" kern="1200" baseline="0" dirty="0" smtClean="0">
                <a:solidFill>
                  <a:schemeClr val="tx1"/>
                </a:solidFill>
                <a:latin typeface="Arial" charset="0"/>
                <a:ea typeface="+mn-ea"/>
                <a:cs typeface="+mn-cs"/>
              </a:rPr>
              <a:t> and supper, combination </a:t>
            </a:r>
            <a:r>
              <a:rPr lang="en-US" sz="1200" kern="1200" dirty="0" smtClean="0">
                <a:solidFill>
                  <a:schemeClr val="tx1"/>
                </a:solidFill>
                <a:latin typeface="Arial" charset="0"/>
                <a:ea typeface="+mn-ea"/>
                <a:cs typeface="+mn-cs"/>
              </a:rPr>
              <a:t>fruit or vegetable products that contain more than one fruit or vegetable, such as fruit cocktail, mixed fruit or mixed vegetables, are considered to be one fruit or vegetable.  Another fruit or vegetable must be served.</a:t>
            </a:r>
          </a:p>
          <a:p>
            <a:pPr>
              <a:spcBef>
                <a:spcPts val="0"/>
              </a:spcBef>
            </a:pPr>
            <a:r>
              <a:rPr lang="en-US" sz="1200" kern="1200" dirty="0" smtClean="0">
                <a:solidFill>
                  <a:schemeClr val="tx1"/>
                </a:solidFill>
                <a:latin typeface="Arial" charset="0"/>
                <a:ea typeface="+mn-ea"/>
                <a:cs typeface="+mn-cs"/>
              </a:rPr>
              <a:t> </a:t>
            </a:r>
          </a:p>
          <a:p>
            <a:pPr marR="0" algn="l" defTabSz="914400" rtl="0" eaLnBrk="0" fontAlgn="base" latinLnBrk="0" hangingPunct="0">
              <a:spcBef>
                <a:spcPts val="0"/>
              </a:spcBef>
              <a:spcAft>
                <a:spcPct val="0"/>
              </a:spcAft>
              <a:buClrTx/>
              <a:buSzTx/>
              <a:buFontTx/>
              <a:buNone/>
              <a:tabLst/>
              <a:defRPr/>
            </a:pPr>
            <a:r>
              <a:rPr lang="en-US" sz="1200" kern="1200" baseline="0" dirty="0" smtClean="0">
                <a:solidFill>
                  <a:schemeClr val="tx1"/>
                </a:solidFill>
                <a:latin typeface="Arial" charset="0"/>
                <a:ea typeface="+mn-ea"/>
                <a:cs typeface="+mn-cs"/>
              </a:rPr>
              <a:t>At snack, two fruits, two vegetables, or one of each, including juice, cannot be served as the only two items.  A different component must be served with a fruit or vegetable.  Also, j</a:t>
            </a:r>
            <a:r>
              <a:rPr lang="en-US" sz="1200" kern="1200" dirty="0" smtClean="0">
                <a:solidFill>
                  <a:schemeClr val="tx1"/>
                </a:solidFill>
                <a:latin typeface="Arial" charset="0"/>
                <a:ea typeface="+mn-ea"/>
                <a:cs typeface="+mn-cs"/>
              </a:rPr>
              <a:t>uice may not be served as one of the snack components when milk is served as the only other component.</a:t>
            </a:r>
            <a:endParaRPr lang="en-US" dirty="0" smtClean="0"/>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defTabSz="914400" rtl="0" eaLnBrk="0" fontAlgn="base" latinLnBrk="0" hangingPunct="0">
              <a:lnSpc>
                <a:spcPct val="100000"/>
              </a:lnSpc>
              <a:spcBef>
                <a:spcPts val="0"/>
              </a:spcBef>
              <a:spcAft>
                <a:spcPct val="0"/>
              </a:spcAft>
              <a:buClrTx/>
              <a:buSzTx/>
              <a:buFontTx/>
              <a:buNone/>
              <a:tabLst/>
              <a:defRPr/>
            </a:pPr>
            <a:r>
              <a:rPr lang="en-US" kern="1200" dirty="0" smtClean="0">
                <a:solidFill>
                  <a:schemeClr val="tx1"/>
                </a:solidFill>
                <a:latin typeface="Arial" charset="0"/>
                <a:ea typeface="+mn-ea"/>
                <a:cs typeface="+mn-cs"/>
              </a:rPr>
              <a:t>Cooked dry beans or peas are part of both the fruit/vegetable</a:t>
            </a:r>
            <a:r>
              <a:rPr lang="en-US" kern="1200" baseline="0" dirty="0" smtClean="0">
                <a:solidFill>
                  <a:schemeClr val="tx1"/>
                </a:solidFill>
                <a:latin typeface="Arial" charset="0"/>
                <a:ea typeface="+mn-ea"/>
                <a:cs typeface="+mn-cs"/>
              </a:rPr>
              <a:t> component and the meat/meat alternate component.  When served at a meal they </a:t>
            </a:r>
            <a:r>
              <a:rPr lang="en-US" kern="1200" dirty="0" smtClean="0">
                <a:solidFill>
                  <a:schemeClr val="tx1"/>
                </a:solidFill>
                <a:latin typeface="Arial" charset="0"/>
                <a:ea typeface="+mn-ea"/>
                <a:cs typeface="+mn-cs"/>
              </a:rPr>
              <a:t>may be counted as a vegetable or as a meat alternative, but not as both.</a:t>
            </a:r>
          </a:p>
          <a:p>
            <a:pPr>
              <a:lnSpc>
                <a:spcPct val="100000"/>
              </a:lnSpc>
              <a:spcBef>
                <a:spcPts val="0"/>
              </a:spcBef>
            </a:pPr>
            <a:endParaRPr lang="en-US" kern="1200" dirty="0" smtClean="0">
              <a:solidFill>
                <a:schemeClr val="tx1"/>
              </a:solidFill>
              <a:latin typeface="Arial" charset="0"/>
              <a:ea typeface="+mn-ea"/>
              <a:cs typeface="+mn-cs"/>
            </a:endParaRPr>
          </a:p>
          <a:p>
            <a:pPr>
              <a:lnSpc>
                <a:spcPct val="100000"/>
              </a:lnSpc>
              <a:spcBef>
                <a:spcPts val="0"/>
              </a:spcBef>
            </a:pPr>
            <a:r>
              <a:rPr lang="en-US" kern="1200" dirty="0" smtClean="0">
                <a:solidFill>
                  <a:schemeClr val="tx1"/>
                </a:solidFill>
                <a:latin typeface="Arial" charset="0"/>
                <a:ea typeface="+mn-ea"/>
                <a:cs typeface="+mn-cs"/>
              </a:rPr>
              <a:t>Last, for all meals, when serving more</a:t>
            </a:r>
            <a:r>
              <a:rPr lang="en-US" kern="1200" baseline="0" dirty="0" smtClean="0">
                <a:solidFill>
                  <a:schemeClr val="tx1"/>
                </a:solidFill>
                <a:latin typeface="Arial" charset="0"/>
                <a:ea typeface="+mn-ea"/>
                <a:cs typeface="+mn-cs"/>
              </a:rPr>
              <a:t> than one fruit or vegetable, small amounts (less than 1/8 cup) and garnishes do not count toward the meal pattern</a:t>
            </a:r>
            <a:r>
              <a:rPr lang="en-US" sz="1200" kern="1200" baseline="0" dirty="0" smtClean="0">
                <a:solidFill>
                  <a:schemeClr val="tx1"/>
                </a:solidFill>
                <a:latin typeface="Arial" charset="0"/>
                <a:ea typeface="+mn-ea"/>
                <a:cs typeface="+mn-cs"/>
              </a:rPr>
              <a:t>.</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R="0" algn="l" defTabSz="914400" rtl="0" eaLnBrk="0" fontAlgn="base" latinLnBrk="0" hangingPunct="0">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Just like all other meal components</a:t>
            </a:r>
            <a:r>
              <a:rPr lang="en-US" sz="1200" baseline="0" dirty="0" smtClean="0">
                <a:latin typeface="Arial" pitchFamily="34" charset="0"/>
                <a:cs typeface="Arial" pitchFamily="34" charset="0"/>
              </a:rPr>
              <a:t>, it is important to also be aware of what is meant by serving sizes for fruits and vegetables.  As adults we often misjudge appropriate serving sizes and offer to little or too much.  You should also remember that the CACFP serving sizes are the minimum amounts required.  You must offer at least the minimum but you can provide more to a child who is still hungry.</a:t>
            </a:r>
            <a:r>
              <a:rPr lang="en-US" baseline="0" dirty="0" smtClean="0">
                <a:latin typeface="Arial" pitchFamily="34" charset="0"/>
                <a:cs typeface="Arial" pitchFamily="34" charset="0"/>
              </a:rPr>
              <a:t> </a:t>
            </a:r>
          </a:p>
          <a:p>
            <a:pPr marR="0" algn="l" defTabSz="914400" rtl="0" eaLnBrk="0" fontAlgn="base" latinLnBrk="0" hangingPunct="0">
              <a:lnSpc>
                <a:spcPct val="100000"/>
              </a:lnSpc>
              <a:spcBef>
                <a:spcPts val="0"/>
              </a:spcBef>
              <a:spcAft>
                <a:spcPct val="0"/>
              </a:spcAft>
              <a:buClrTx/>
              <a:buSzTx/>
              <a:buFontTx/>
              <a:buNone/>
              <a:tabLst/>
              <a:defRPr/>
            </a:pPr>
            <a:endParaRPr lang="en-US" baseline="0" dirty="0" smtClean="0">
              <a:latin typeface="Arial" pitchFamily="34" charset="0"/>
              <a:cs typeface="Arial" pitchFamily="34" charset="0"/>
            </a:endParaRPr>
          </a:p>
          <a:p>
            <a:pPr marR="0" algn="l" defTabSz="914400" rtl="0" eaLnBrk="0" fontAlgn="base" latinLnBrk="0" hangingPunct="0">
              <a:lnSpc>
                <a:spcPct val="100000"/>
              </a:lnSpc>
              <a:spcBef>
                <a:spcPts val="0"/>
              </a:spcBef>
              <a:spcAft>
                <a:spcPct val="0"/>
              </a:spcAft>
              <a:buClrTx/>
              <a:buSzTx/>
              <a:buFontTx/>
              <a:buNone/>
              <a:tabLst/>
              <a:defRPr/>
            </a:pPr>
            <a:r>
              <a:rPr lang="en-US" baseline="0" dirty="0" smtClean="0">
                <a:latin typeface="Arial" pitchFamily="34" charset="0"/>
                <a:cs typeface="Arial" pitchFamily="34" charset="0"/>
              </a:rPr>
              <a:t>This is a list of some common fruits and vegetables and a guide for serving sizes.  Please note that these serving sizes and yields are approximate since the size and weight of raw fruits and vegetables can vary.  It is intended to be a reference only.  You still want to double check that you are meeting serving sizes as you are preparing the meals and serving the individual children.</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defTabSz="914400" rtl="0" eaLnBrk="0" fontAlgn="base" latinLnBrk="0" hangingPunct="0">
              <a:spcBef>
                <a:spcPts val="0"/>
              </a:spcBef>
              <a:spcAft>
                <a:spcPct val="0"/>
              </a:spcAft>
              <a:buClrTx/>
              <a:buSzTx/>
              <a:buFontTx/>
              <a:buNone/>
              <a:tabLst/>
              <a:defRPr/>
            </a:pPr>
            <a:r>
              <a:rPr lang="en-US" sz="1200" kern="1200" dirty="0" smtClean="0">
                <a:solidFill>
                  <a:schemeClr val="tx1"/>
                </a:solidFill>
                <a:latin typeface="Arial" charset="0"/>
                <a:ea typeface="+mn-ea"/>
                <a:cs typeface="+mn-cs"/>
              </a:rPr>
              <a:t>A grain</a:t>
            </a:r>
            <a:r>
              <a:rPr lang="en-US" sz="1200" kern="1200" baseline="0" dirty="0" smtClean="0">
                <a:solidFill>
                  <a:schemeClr val="tx1"/>
                </a:solidFill>
                <a:latin typeface="Arial" charset="0"/>
                <a:ea typeface="+mn-ea"/>
                <a:cs typeface="+mn-cs"/>
              </a:rPr>
              <a:t>/bread item is </a:t>
            </a:r>
            <a:r>
              <a:rPr lang="en-US" sz="1200" kern="1200" dirty="0" smtClean="0">
                <a:solidFill>
                  <a:schemeClr val="tx1"/>
                </a:solidFill>
                <a:latin typeface="Arial" charset="0"/>
                <a:ea typeface="+mn-ea"/>
                <a:cs typeface="+mn-cs"/>
              </a:rPr>
              <a:t>a required</a:t>
            </a:r>
            <a:r>
              <a:rPr lang="en-US" sz="1200" kern="1200" baseline="0" dirty="0" smtClean="0">
                <a:solidFill>
                  <a:schemeClr val="tx1"/>
                </a:solidFill>
                <a:latin typeface="Arial" charset="0"/>
                <a:ea typeface="+mn-ea"/>
                <a:cs typeface="+mn-cs"/>
              </a:rPr>
              <a:t> component at break</a:t>
            </a:r>
            <a:r>
              <a:rPr lang="en-US" sz="1200" kern="1200" dirty="0" smtClean="0">
                <a:solidFill>
                  <a:schemeClr val="tx1"/>
                </a:solidFill>
                <a:latin typeface="Arial" charset="0"/>
                <a:ea typeface="+mn-ea"/>
                <a:cs typeface="+mn-cs"/>
              </a:rPr>
              <a:t>fast, lunch and supper,</a:t>
            </a:r>
            <a:r>
              <a:rPr lang="en-US" sz="1200" kern="1200" baseline="0" dirty="0" smtClean="0">
                <a:solidFill>
                  <a:schemeClr val="tx1"/>
                </a:solidFill>
                <a:latin typeface="Arial" charset="0"/>
                <a:ea typeface="+mn-ea"/>
                <a:cs typeface="+mn-cs"/>
              </a:rPr>
              <a:t> and may be </a:t>
            </a:r>
            <a:r>
              <a:rPr lang="en-US" sz="1200" kern="1200" dirty="0" smtClean="0">
                <a:solidFill>
                  <a:schemeClr val="tx1"/>
                </a:solidFill>
                <a:latin typeface="Arial" charset="0"/>
                <a:ea typeface="+mn-ea"/>
                <a:cs typeface="+mn-cs"/>
              </a:rPr>
              <a:t>served as one of the two required components for snack.</a:t>
            </a:r>
          </a:p>
          <a:p>
            <a:pPr>
              <a:spcBef>
                <a:spcPts val="0"/>
              </a:spcBef>
            </a:pPr>
            <a:endParaRPr lang="en-US" sz="1200" b="0" kern="1200" dirty="0" smtClean="0">
              <a:solidFill>
                <a:schemeClr val="tx1"/>
              </a:solidFill>
              <a:latin typeface="Arial" charset="0"/>
              <a:ea typeface="+mn-ea"/>
              <a:cs typeface="+mn-cs"/>
            </a:endParaRPr>
          </a:p>
          <a:p>
            <a:pPr>
              <a:spcBef>
                <a:spcPts val="0"/>
              </a:spcBef>
            </a:pPr>
            <a:r>
              <a:rPr lang="en-US" sz="1200" kern="1200" dirty="0" smtClean="0">
                <a:solidFill>
                  <a:schemeClr val="tx1"/>
                </a:solidFill>
                <a:latin typeface="Arial" charset="0"/>
                <a:ea typeface="+mn-ea"/>
                <a:cs typeface="+mn-cs"/>
              </a:rPr>
              <a:t>Grain/bread</a:t>
            </a:r>
            <a:r>
              <a:rPr lang="en-US" sz="1200" kern="1200" baseline="0" dirty="0" smtClean="0">
                <a:solidFill>
                  <a:schemeClr val="tx1"/>
                </a:solidFill>
                <a:latin typeface="Arial" charset="0"/>
                <a:ea typeface="+mn-ea"/>
                <a:cs typeface="+mn-cs"/>
              </a:rPr>
              <a:t> choices include breads and bread-like items such as biscuits, rolls and muffins.  Other items include crackers, hot and cold cereals, rice, pasta, waffles, tortillas, pancakes and granola bars.  </a:t>
            </a:r>
          </a:p>
          <a:p>
            <a:pPr>
              <a:spcBef>
                <a:spcPts val="0"/>
              </a:spcBef>
            </a:pPr>
            <a:endParaRPr lang="en-US" sz="1200" kern="1200" baseline="0" dirty="0" smtClean="0">
              <a:solidFill>
                <a:schemeClr val="tx1"/>
              </a:solidFill>
              <a:latin typeface="Arial" charset="0"/>
              <a:ea typeface="+mn-ea"/>
              <a:cs typeface="+mn-cs"/>
            </a:endParaRPr>
          </a:p>
          <a:p>
            <a:pPr>
              <a:spcBef>
                <a:spcPts val="0"/>
              </a:spcBef>
            </a:pPr>
            <a:r>
              <a:rPr lang="en-US" sz="1200" kern="1200" baseline="0" dirty="0" smtClean="0">
                <a:solidFill>
                  <a:schemeClr val="tx1"/>
                </a:solidFill>
                <a:latin typeface="Arial" charset="0"/>
                <a:ea typeface="+mn-ea"/>
                <a:cs typeface="+mn-cs"/>
              </a:rPr>
              <a:t>Foods </a:t>
            </a:r>
            <a:r>
              <a:rPr lang="en-US" sz="1200" kern="1200" dirty="0" smtClean="0">
                <a:solidFill>
                  <a:schemeClr val="tx1"/>
                </a:solidFill>
                <a:latin typeface="Arial" charset="0"/>
                <a:ea typeface="+mn-ea"/>
                <a:cs typeface="+mn-cs"/>
              </a:rPr>
              <a:t>may be credited as a grain/bread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when the primary grain ingredient is whole-grain</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or enriched or is made from whole-grain or enriched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meal and/or flour. </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t>For many grain/bread items, the CACFP meal pattern specifies that a child be served ½ serving or 1 serving of that item.  For foods that can be purchased in different sizes, such as bagels that can be purchased in mini, regular and jumbo sizes, this means serving different amounts of the item depending on what size you buy since half of a mini bagel provides less food than half of a jumbo bagel.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t>Similarly, ½ or 1 serving of an item does not just mean that you give a child ½ or 1 item.  The amount of grain in an item determines how much of the item you need to serve to meet the meal pattern.</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t>If you are responsible for menu planning at your center, you will receive more extensive training on how to figure out correct portion sizes for different foods.</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aseline="0" dirty="0" smtClean="0"/>
              <a:t>To begin, you need to understand what foods are included in each meal you serve.  The CACFP  calls these meal components. The CACFP meal pattern specifies what </a:t>
            </a:r>
            <a:r>
              <a:rPr lang="en-US" sz="1200" b="0" i="0" kern="1200" dirty="0" smtClean="0">
                <a:solidFill>
                  <a:schemeClr val="tx1"/>
                </a:solidFill>
                <a:latin typeface="Arial" charset="0"/>
                <a:ea typeface="+mn-ea"/>
                <a:cs typeface="+mn-cs"/>
              </a:rPr>
              <a:t>food and</a:t>
            </a:r>
            <a:r>
              <a:rPr lang="en-US" sz="1200" b="0" i="0" kern="1200" baseline="0" dirty="0" smtClean="0">
                <a:solidFill>
                  <a:schemeClr val="tx1"/>
                </a:solidFill>
                <a:latin typeface="Arial" charset="0"/>
                <a:ea typeface="+mn-ea"/>
                <a:cs typeface="+mn-cs"/>
              </a:rPr>
              <a:t> how much</a:t>
            </a:r>
            <a:r>
              <a:rPr lang="en-US" sz="1200" b="0" i="0" kern="1200" dirty="0" smtClean="0">
                <a:solidFill>
                  <a:schemeClr val="tx1"/>
                </a:solidFill>
                <a:latin typeface="Arial" charset="0"/>
                <a:ea typeface="+mn-ea"/>
                <a:cs typeface="+mn-cs"/>
              </a:rPr>
              <a:t> must be served as part of a creditable</a:t>
            </a:r>
            <a:r>
              <a:rPr lang="en-US" sz="1200" b="0" i="0" kern="1200" baseline="0" dirty="0" smtClean="0">
                <a:solidFill>
                  <a:schemeClr val="tx1"/>
                </a:solidFill>
                <a:latin typeface="Arial" charset="0"/>
                <a:ea typeface="+mn-ea"/>
                <a:cs typeface="+mn-cs"/>
              </a:rPr>
              <a:t> </a:t>
            </a:r>
            <a:r>
              <a:rPr lang="en-US" sz="1200" b="0" i="0" kern="1200" dirty="0" smtClean="0">
                <a:solidFill>
                  <a:schemeClr val="tx1"/>
                </a:solidFill>
                <a:latin typeface="Arial" charset="0"/>
                <a:ea typeface="+mn-ea"/>
                <a:cs typeface="+mn-cs"/>
              </a:rPr>
              <a:t>breakfast, lunch, supper, and snack.</a:t>
            </a:r>
            <a:endParaRPr lang="en-US" baseline="0" dirty="0" smtClean="0"/>
          </a:p>
          <a:p>
            <a:pPr>
              <a:spcBef>
                <a:spcPts val="0"/>
              </a:spcBef>
            </a:pPr>
            <a:endParaRPr lang="en-US" baseline="0" dirty="0" smtClean="0"/>
          </a:p>
          <a:p>
            <a:pPr>
              <a:spcBef>
                <a:spcPts val="0"/>
              </a:spcBef>
            </a:pPr>
            <a:r>
              <a:rPr lang="en-US" baseline="0" dirty="0" smtClean="0"/>
              <a:t>On this slide is a snapshot of the breakfast meal pattern.  On the left the required meal components are listed, and across the top are three different age groups:  Ages 1 &amp; 2, 3-5 and 6-12.  Beneath each age group are the minimum amounts of each meal component that must be served for that age.</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This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list shows common food items served</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hat are not creditable to the meal pattern</a:t>
            </a:r>
            <a:r>
              <a:rPr lang="en-US" sz="1200" kern="1200" baseline="0" dirty="0" smtClean="0">
                <a:solidFill>
                  <a:schemeClr val="tx1"/>
                </a:solidFill>
                <a:latin typeface="Arial" charset="0"/>
                <a:ea typeface="+mn-ea"/>
                <a:cs typeface="+mn-cs"/>
              </a:rPr>
              <a:t> and </a:t>
            </a:r>
            <a:r>
              <a:rPr lang="en-US" baseline="0" dirty="0" smtClean="0"/>
              <a:t>may only be served as extras. Please note that this list is not all-inclusive.  To determine if a food is creditable to the meal pattern you should use Minute Menu and your CACFP Handbooks provided to you.</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defTabSz="914400" rtl="0" eaLnBrk="0" fontAlgn="base" latinLnBrk="0" hangingPunct="0">
              <a:spcBef>
                <a:spcPts val="0"/>
              </a:spcBef>
              <a:spcAft>
                <a:spcPct val="0"/>
              </a:spcAft>
              <a:buClrTx/>
              <a:buSzTx/>
              <a:buFontTx/>
              <a:buNone/>
              <a:tabLst/>
              <a:defRPr/>
            </a:pPr>
            <a:r>
              <a:rPr lang="en-US" sz="1200" baseline="0" dirty="0" smtClean="0"/>
              <a:t>Next let’s discuss what to do when a child in your care has a special dietary need.</a:t>
            </a:r>
          </a:p>
          <a:p>
            <a:pPr>
              <a:spcBef>
                <a:spcPts val="0"/>
              </a:spcBef>
            </a:pPr>
            <a:endParaRPr lang="en-US" sz="1200" kern="1200" dirty="0" smtClean="0">
              <a:solidFill>
                <a:schemeClr val="tx1"/>
              </a:solidFill>
              <a:latin typeface="Arial" charset="0"/>
              <a:ea typeface="+mn-ea"/>
              <a:cs typeface="+mn-cs"/>
            </a:endParaRPr>
          </a:p>
          <a:p>
            <a:pPr>
              <a:spcBef>
                <a:spcPts val="0"/>
              </a:spcBef>
            </a:pPr>
            <a:r>
              <a:rPr lang="en-US" sz="1200" kern="1200" dirty="0" smtClean="0">
                <a:solidFill>
                  <a:schemeClr val="tx1"/>
                </a:solidFill>
                <a:latin typeface="Arial" charset="0"/>
                <a:ea typeface="+mn-ea"/>
                <a:cs typeface="+mn-cs"/>
              </a:rPr>
              <a:t>When a</a:t>
            </a:r>
            <a:r>
              <a:rPr lang="en-US" sz="1200" kern="1200" baseline="0" dirty="0" smtClean="0">
                <a:solidFill>
                  <a:schemeClr val="tx1"/>
                </a:solidFill>
                <a:latin typeface="Arial" charset="0"/>
                <a:ea typeface="+mn-ea"/>
                <a:cs typeface="+mn-cs"/>
              </a:rPr>
              <a:t> food allergy becomes a disability or when other disabilities restrict a child’s diet, a</a:t>
            </a:r>
            <a:r>
              <a:rPr lang="en-US" sz="1200" kern="1200" dirty="0" smtClean="0">
                <a:solidFill>
                  <a:schemeClr val="tx1"/>
                </a:solidFill>
                <a:latin typeface="Arial" charset="0"/>
                <a:ea typeface="+mn-ea"/>
                <a:cs typeface="+mn-cs"/>
              </a:rPr>
              <a:t> center is </a:t>
            </a:r>
            <a:r>
              <a:rPr lang="en-US" sz="1200" b="1" kern="1200" dirty="0" smtClean="0">
                <a:solidFill>
                  <a:schemeClr val="tx1"/>
                </a:solidFill>
                <a:latin typeface="Arial" charset="0"/>
                <a:ea typeface="+mn-ea"/>
                <a:cs typeface="+mn-cs"/>
              </a:rPr>
              <a:t>required</a:t>
            </a:r>
            <a:r>
              <a:rPr lang="en-US" sz="1200" kern="1200" dirty="0" smtClean="0">
                <a:solidFill>
                  <a:schemeClr val="tx1"/>
                </a:solidFill>
                <a:latin typeface="Arial" charset="0"/>
                <a:ea typeface="+mn-ea"/>
                <a:cs typeface="+mn-cs"/>
              </a:rPr>
              <a:t> to provide food substitutions or make modifications in meals for those children. </a:t>
            </a:r>
          </a:p>
          <a:p>
            <a:pPr>
              <a:spcBef>
                <a:spcPts val="0"/>
              </a:spcBef>
            </a:pPr>
            <a:endParaRPr lang="en-US" sz="1200" kern="1200" dirty="0" smtClean="0">
              <a:solidFill>
                <a:schemeClr val="tx1"/>
              </a:solidFill>
              <a:latin typeface="Arial" charset="0"/>
              <a:ea typeface="+mn-ea"/>
              <a:cs typeface="+mn-cs"/>
            </a:endParaRPr>
          </a:p>
          <a:p>
            <a:pPr marR="0" algn="l" defTabSz="914400" rtl="0" eaLnBrk="0" fontAlgn="base" latinLnBrk="0" hangingPunct="0">
              <a:spcBef>
                <a:spcPts val="0"/>
              </a:spcBef>
              <a:spcAft>
                <a:spcPct val="0"/>
              </a:spcAft>
              <a:buClrTx/>
              <a:buSzTx/>
              <a:buFontTx/>
              <a:buNone/>
              <a:tabLst/>
              <a:defRPr/>
            </a:pPr>
            <a:r>
              <a:rPr lang="en-US" sz="1200" kern="1200" dirty="0" smtClean="0">
                <a:solidFill>
                  <a:schemeClr val="tx1"/>
                </a:solidFill>
                <a:latin typeface="Arial" charset="0"/>
                <a:ea typeface="+mn-ea"/>
                <a:cs typeface="+mn-cs"/>
              </a:rPr>
              <a:t>The disability will need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to be supported by a statement signed by a licensed physician. </a:t>
            </a:r>
          </a:p>
          <a:p>
            <a:pPr marR="0" algn="l" defTabSz="914400" rtl="0" eaLnBrk="0" fontAlgn="base" latinLnBrk="0" hangingPunct="0">
              <a:spcBef>
                <a:spcPts val="0"/>
              </a:spcBef>
              <a:spcAft>
                <a:spcPct val="0"/>
              </a:spcAft>
              <a:buClrTx/>
              <a:buSzTx/>
              <a:buFontTx/>
              <a:buNone/>
              <a:tabLst/>
              <a:defRPr/>
            </a:pPr>
            <a:endParaRPr lang="en-US" sz="1200" kern="1200" dirty="0" smtClean="0">
              <a:solidFill>
                <a:schemeClr val="tx1"/>
              </a:solidFill>
              <a:latin typeface="Arial" charset="0"/>
              <a:ea typeface="+mn-ea"/>
              <a:cs typeface="+mn-cs"/>
            </a:endParaRPr>
          </a:p>
          <a:p>
            <a:pPr marR="0" algn="l" defTabSz="914400" rtl="0" eaLnBrk="0" fontAlgn="base" latinLnBrk="0" hangingPunct="0">
              <a:spcBef>
                <a:spcPts val="0"/>
              </a:spcBef>
              <a:spcAft>
                <a:spcPct val="0"/>
              </a:spcAft>
              <a:buClrTx/>
              <a:buSzTx/>
              <a:buFontTx/>
              <a:buNone/>
              <a:tabLst/>
              <a:defRPr/>
            </a:pPr>
            <a:r>
              <a:rPr lang="en-US" sz="1200" kern="1200" dirty="0" smtClean="0">
                <a:solidFill>
                  <a:schemeClr val="tx1"/>
                </a:solidFill>
                <a:latin typeface="Arial" charset="0"/>
                <a:ea typeface="+mn-ea"/>
                <a:cs typeface="+mn-cs"/>
              </a:rPr>
              <a:t>If you are the person at your center responsible</a:t>
            </a:r>
            <a:r>
              <a:rPr lang="en-US" sz="1200" kern="1200" baseline="0" dirty="0" smtClean="0">
                <a:solidFill>
                  <a:schemeClr val="tx1"/>
                </a:solidFill>
                <a:latin typeface="Arial" charset="0"/>
                <a:ea typeface="+mn-ea"/>
                <a:cs typeface="+mn-cs"/>
              </a:rPr>
              <a:t> for planning meals or the person responsible for managing children’s records, you will receive more extensive training on Special Diets and the record-keeping needed.</a:t>
            </a:r>
            <a:endParaRPr lang="en-US" sz="1200" dirty="0" smtClean="0"/>
          </a:p>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4198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spcBef>
                <a:spcPct val="0"/>
              </a:spcBef>
            </a:pPr>
            <a:r>
              <a:rPr lang="en-US" dirty="0" smtClean="0">
                <a:latin typeface="Arial" pitchFamily="34" charset="0"/>
                <a:cs typeface="Arial" pitchFamily="34" charset="0"/>
              </a:rPr>
              <a:t>This concludes the presentation on CACFP</a:t>
            </a:r>
            <a:r>
              <a:rPr lang="en-US" baseline="0" dirty="0" smtClean="0">
                <a:latin typeface="Arial" pitchFamily="34" charset="0"/>
                <a:cs typeface="Arial" pitchFamily="34" charset="0"/>
              </a:rPr>
              <a:t> Child Meal Pattern.  If you have any follow up questions or need further directions, p</a:t>
            </a:r>
            <a:r>
              <a:rPr lang="en-US" dirty="0" smtClean="0">
                <a:latin typeface="Arial" pitchFamily="34" charset="0"/>
                <a:cs typeface="Arial" pitchFamily="34" charset="0"/>
              </a:rPr>
              <a:t>lease don’t hesitate to contact us. </a:t>
            </a:r>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23586C3-E5D3-4716-BA5E-A14A36CB454B}" type="slidenum">
              <a:rPr lang="en-US" smtClean="0">
                <a:latin typeface="Arial" pitchFamily="34" charset="0"/>
              </a:rPr>
              <a:pPr/>
              <a:t>23</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pitchFamily="34" charset="0"/>
              </a:rPr>
              <a:t>Thank you for watching this webcast discussing the CACFP Child Meal Pattern. Be sure to complete our</a:t>
            </a:r>
            <a:r>
              <a:rPr lang="en-US" baseline="0" dirty="0" smtClean="0">
                <a:latin typeface="Arial" pitchFamily="34" charset="0"/>
              </a:rPr>
              <a:t> other </a:t>
            </a:r>
            <a:r>
              <a:rPr lang="en-US" dirty="0" smtClean="0">
                <a:latin typeface="Arial" pitchFamily="34" charset="0"/>
              </a:rPr>
              <a:t>webcasts about the CACFP</a:t>
            </a:r>
            <a:r>
              <a:rPr lang="en-US" baseline="0" dirty="0" smtClean="0">
                <a:latin typeface="Arial" pitchFamily="34" charset="0"/>
              </a:rPr>
              <a:t> at www.ccrcinc.com.</a:t>
            </a:r>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You will also</a:t>
            </a:r>
            <a:r>
              <a:rPr lang="en-US" baseline="0" dirty="0" smtClean="0"/>
              <a:t> use your CCRC Program Binder, the USDA Crediting Handbook, and the Minute Menu Handbook when creating menus.</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spcBef>
                <a:spcPts val="0"/>
              </a:spcBef>
              <a:buClr>
                <a:srgbClr val="727CA3"/>
              </a:buClr>
              <a:buFont typeface="Wingdings 3"/>
              <a:buNone/>
            </a:pPr>
            <a:r>
              <a:rPr lang="en-US" dirty="0" smtClean="0">
                <a:solidFill>
                  <a:srgbClr val="00B050"/>
                </a:solidFill>
                <a:latin typeface="Arial" pitchFamily="34" charset="0"/>
                <a:ea typeface="Tahoma" pitchFamily="34" charset="0"/>
                <a:cs typeface="Arial" pitchFamily="34" charset="0"/>
              </a:rPr>
              <a:t>Creditable Foods are f</a:t>
            </a:r>
            <a:r>
              <a:rPr lang="en-US" dirty="0" smtClean="0">
                <a:latin typeface="Arial" pitchFamily="34" charset="0"/>
                <a:ea typeface="Tahoma" pitchFamily="34" charset="0"/>
                <a:cs typeface="Arial" pitchFamily="34" charset="0"/>
              </a:rPr>
              <a:t>oods that may be counted toward meeting the meal pattern requirements for a reimbursable meal.  A meal is reimbursable if it contains creditable foods in the amounts indicated in the CACFP meal pattern.</a:t>
            </a:r>
          </a:p>
          <a:p>
            <a:pPr marL="0" indent="0">
              <a:spcBef>
                <a:spcPts val="0"/>
              </a:spcBef>
              <a:buClr>
                <a:srgbClr val="727CA3"/>
              </a:buClr>
              <a:buFont typeface="Wingdings 3"/>
              <a:buNone/>
            </a:pPr>
            <a:endParaRPr lang="en-US" dirty="0" smtClean="0">
              <a:latin typeface="Arial" pitchFamily="34" charset="0"/>
              <a:ea typeface="Tahoma" pitchFamily="34" charset="0"/>
              <a:cs typeface="Arial" pitchFamily="34" charset="0"/>
            </a:endParaRPr>
          </a:p>
          <a:p>
            <a:pPr marL="0" indent="0">
              <a:spcBef>
                <a:spcPts val="0"/>
              </a:spcBef>
              <a:buClr>
                <a:srgbClr val="727CA3"/>
              </a:buClr>
              <a:buFont typeface="Wingdings 3"/>
              <a:buNone/>
            </a:pPr>
            <a:r>
              <a:rPr lang="en-US" dirty="0" smtClean="0">
                <a:solidFill>
                  <a:srgbClr val="FF0000"/>
                </a:solidFill>
                <a:latin typeface="Arial" pitchFamily="34" charset="0"/>
                <a:ea typeface="Tahoma" pitchFamily="34" charset="0"/>
                <a:cs typeface="Arial" pitchFamily="34" charset="0"/>
              </a:rPr>
              <a:t>Non-Creditable Foods</a:t>
            </a:r>
            <a:r>
              <a:rPr lang="en-US" baseline="0" dirty="0" smtClean="0">
                <a:solidFill>
                  <a:srgbClr val="FF0000"/>
                </a:solidFill>
                <a:latin typeface="Arial" pitchFamily="34" charset="0"/>
                <a:ea typeface="Tahoma" pitchFamily="34" charset="0"/>
                <a:cs typeface="Arial" pitchFamily="34" charset="0"/>
              </a:rPr>
              <a:t> are f</a:t>
            </a:r>
            <a:r>
              <a:rPr lang="en-US" dirty="0" smtClean="0">
                <a:latin typeface="Arial" pitchFamily="34" charset="0"/>
                <a:ea typeface="Tahoma" pitchFamily="34" charset="0"/>
                <a:cs typeface="Arial" pitchFamily="34" charset="0"/>
              </a:rPr>
              <a:t>oods that do not count toward meeting meal pattern requirements because</a:t>
            </a:r>
            <a:r>
              <a:rPr lang="en-US" baseline="0" dirty="0" smtClean="0">
                <a:latin typeface="Arial" pitchFamily="34" charset="0"/>
                <a:ea typeface="Tahoma" pitchFamily="34" charset="0"/>
                <a:cs typeface="Arial" pitchFamily="34" charset="0"/>
              </a:rPr>
              <a:t> </a:t>
            </a:r>
            <a:r>
              <a:rPr lang="en-US" dirty="0" smtClean="0">
                <a:latin typeface="Arial" pitchFamily="34" charset="0"/>
                <a:ea typeface="Tahoma" pitchFamily="34" charset="0"/>
                <a:cs typeface="Arial" pitchFamily="34" charset="0"/>
              </a:rPr>
              <a:t>they do not meet USDA criteria.</a:t>
            </a:r>
            <a:r>
              <a:rPr lang="en-US" baseline="0" dirty="0" smtClean="0">
                <a:latin typeface="Arial" pitchFamily="34" charset="0"/>
                <a:ea typeface="Tahoma" pitchFamily="34" charset="0"/>
                <a:cs typeface="Arial" pitchFamily="34" charset="0"/>
              </a:rPr>
              <a:t>  Non-creditable foods can still be served as extras because they o</a:t>
            </a:r>
            <a:r>
              <a:rPr lang="en-US" dirty="0" smtClean="0">
                <a:latin typeface="Arial" pitchFamily="34" charset="0"/>
                <a:ea typeface="Tahoma" pitchFamily="34" charset="0"/>
                <a:cs typeface="Arial" pitchFamily="34" charset="0"/>
              </a:rPr>
              <a:t>ften supply additional nutrients and calories that help meet the energy and nutritional needs of participants.</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This is the breakfast meal</a:t>
            </a:r>
            <a:r>
              <a:rPr lang="en-US" baseline="0" dirty="0" smtClean="0"/>
              <a:t> pattern</a:t>
            </a:r>
            <a:r>
              <a:rPr lang="en-US" dirty="0" smtClean="0"/>
              <a:t>.  Components</a:t>
            </a:r>
            <a:r>
              <a:rPr lang="en-US" baseline="0" dirty="0" smtClean="0"/>
              <a:t> required are </a:t>
            </a:r>
            <a:r>
              <a:rPr lang="en-US" dirty="0" smtClean="0"/>
              <a:t>milk, one fruit</a:t>
            </a:r>
            <a:r>
              <a:rPr lang="en-US" baseline="0" dirty="0" smtClean="0"/>
              <a:t> or</a:t>
            </a:r>
            <a:r>
              <a:rPr lang="en-US" dirty="0" smtClean="0"/>
              <a:t> vegetable or juice, </a:t>
            </a:r>
            <a:r>
              <a:rPr lang="en-US" baseline="0" dirty="0" smtClean="0"/>
              <a:t>and one grain/bread.  The minimum serving amounts for each age group are shown here. </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This is the lunch and supper</a:t>
            </a:r>
            <a:r>
              <a:rPr lang="en-US" baseline="0" dirty="0" smtClean="0"/>
              <a:t> meal pattern.</a:t>
            </a:r>
            <a:r>
              <a:rPr lang="en-US" dirty="0" smtClean="0"/>
              <a:t>  Components</a:t>
            </a:r>
            <a:r>
              <a:rPr lang="en-US" baseline="0" dirty="0" smtClean="0"/>
              <a:t> required are </a:t>
            </a:r>
            <a:r>
              <a:rPr lang="en-US" dirty="0" smtClean="0"/>
              <a:t>milk, a meat or meat alternate, 2 fruits,</a:t>
            </a:r>
            <a:r>
              <a:rPr lang="en-US" baseline="0" dirty="0" smtClean="0"/>
              <a:t> 2 vegetables or one of each, and a grain/bread. You must serve milk at lunch and supper.  Juice cannot replace milk at lunch or supper.  You can also not replace milk with water.  The minimum serving amounts for each age group are shown here.</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This is the snack</a:t>
            </a:r>
            <a:r>
              <a:rPr lang="en-US" baseline="0" dirty="0" smtClean="0"/>
              <a:t> meal pattern</a:t>
            </a:r>
            <a:r>
              <a:rPr lang="en-US" dirty="0" smtClean="0"/>
              <a:t>.  A</a:t>
            </a:r>
            <a:r>
              <a:rPr lang="en-US" baseline="0" dirty="0" smtClean="0"/>
              <a:t> </a:t>
            </a:r>
            <a:r>
              <a:rPr lang="en-US" sz="1200" kern="1200" dirty="0" smtClean="0">
                <a:solidFill>
                  <a:schemeClr val="tx1"/>
                </a:solidFill>
                <a:latin typeface="Arial" charset="0"/>
                <a:ea typeface="+mn-ea"/>
                <a:cs typeface="+mn-cs"/>
              </a:rPr>
              <a:t>snack must contain foods</a:t>
            </a:r>
            <a:r>
              <a:rPr lang="en-US" sz="1200" kern="1200" baseline="0" dirty="0" smtClean="0">
                <a:solidFill>
                  <a:schemeClr val="tx1"/>
                </a:solidFill>
                <a:latin typeface="Arial" charset="0"/>
                <a:ea typeface="+mn-ea"/>
                <a:cs typeface="+mn-cs"/>
              </a:rPr>
              <a:t> from</a:t>
            </a:r>
            <a:r>
              <a:rPr lang="en-US" sz="1200" kern="1200" dirty="0" smtClean="0">
                <a:solidFill>
                  <a:schemeClr val="tx1"/>
                </a:solidFill>
                <a:latin typeface="Arial" charset="0"/>
                <a:ea typeface="+mn-ea"/>
                <a:cs typeface="+mn-cs"/>
              </a:rPr>
              <a:t> two of the four components. </a:t>
            </a:r>
            <a:r>
              <a:rPr lang="en-US" baseline="0" dirty="0" smtClean="0"/>
              <a:t>The minimum serving amounts for each age group are shown here.</a:t>
            </a: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spcBef>
                <a:spcPts val="0"/>
              </a:spcBef>
            </a:pPr>
            <a:r>
              <a:rPr lang="en-US" dirty="0" smtClean="0">
                <a:latin typeface="Arial" pitchFamily="34" charset="0"/>
                <a:cs typeface="Arial" pitchFamily="34" charset="0"/>
              </a:rPr>
              <a:t>Now</a:t>
            </a:r>
            <a:r>
              <a:rPr lang="en-US" baseline="0" dirty="0" smtClean="0">
                <a:latin typeface="Arial" pitchFamily="34" charset="0"/>
                <a:cs typeface="Arial" pitchFamily="34" charset="0"/>
              </a:rPr>
              <a:t> </a:t>
            </a:r>
            <a:r>
              <a:rPr lang="en-US" dirty="0" smtClean="0">
                <a:latin typeface="Arial" pitchFamily="34" charset="0"/>
                <a:cs typeface="Arial" pitchFamily="34" charset="0"/>
              </a:rPr>
              <a:t>let's review</a:t>
            </a:r>
            <a:r>
              <a:rPr lang="en-US" baseline="0" dirty="0" smtClean="0">
                <a:latin typeface="Arial" pitchFamily="34" charset="0"/>
                <a:cs typeface="Arial" pitchFamily="34" charset="0"/>
              </a:rPr>
              <a:t> the individual food components.</a:t>
            </a:r>
          </a:p>
          <a:p>
            <a:pPr marL="0" indent="0">
              <a:lnSpc>
                <a:spcPct val="100000"/>
              </a:lnSpc>
              <a:spcBef>
                <a:spcPts val="0"/>
              </a:spcBef>
            </a:pPr>
            <a:endParaRPr lang="en-US" sz="1200" kern="1200" dirty="0" smtClean="0">
              <a:solidFill>
                <a:schemeClr val="tx1"/>
              </a:solidFill>
              <a:latin typeface="Arial" pitchFamily="34" charset="0"/>
              <a:ea typeface="+mn-ea"/>
              <a:cs typeface="Arial" pitchFamily="34" charset="0"/>
            </a:endParaRPr>
          </a:p>
          <a:p>
            <a:pPr marL="0" indent="0">
              <a:lnSpc>
                <a:spcPct val="100000"/>
              </a:lnSpc>
              <a:spcBef>
                <a:spcPts val="0"/>
              </a:spcBef>
            </a:pPr>
            <a:r>
              <a:rPr lang="en-US" sz="1200" kern="1200" dirty="0" smtClean="0">
                <a:solidFill>
                  <a:schemeClr val="tx1"/>
                </a:solidFill>
                <a:latin typeface="Arial" pitchFamily="34" charset="0"/>
                <a:ea typeface="+mn-ea"/>
                <a:cs typeface="Arial" pitchFamily="34" charset="0"/>
              </a:rPr>
              <a:t>Milk is a required</a:t>
            </a:r>
            <a:r>
              <a:rPr lang="en-US" sz="1200" kern="1200" baseline="0" dirty="0" smtClean="0">
                <a:solidFill>
                  <a:schemeClr val="tx1"/>
                </a:solidFill>
                <a:latin typeface="Arial" pitchFamily="34" charset="0"/>
                <a:ea typeface="+mn-ea"/>
                <a:cs typeface="Arial" pitchFamily="34" charset="0"/>
              </a:rPr>
              <a:t> component at break</a:t>
            </a:r>
            <a:r>
              <a:rPr lang="en-US" sz="1200" kern="1200" dirty="0" smtClean="0">
                <a:solidFill>
                  <a:schemeClr val="tx1"/>
                </a:solidFill>
                <a:latin typeface="Arial" pitchFamily="34" charset="0"/>
                <a:ea typeface="+mn-ea"/>
                <a:cs typeface="Arial" pitchFamily="34" charset="0"/>
              </a:rPr>
              <a:t>fast, lunch and supper,</a:t>
            </a:r>
            <a:r>
              <a:rPr lang="en-US" sz="1200" kern="1200" baseline="0" dirty="0" smtClean="0">
                <a:solidFill>
                  <a:schemeClr val="tx1"/>
                </a:solidFill>
                <a:latin typeface="Arial" pitchFamily="34" charset="0"/>
                <a:ea typeface="+mn-ea"/>
                <a:cs typeface="Arial" pitchFamily="34" charset="0"/>
              </a:rPr>
              <a:t> and may be </a:t>
            </a:r>
            <a:r>
              <a:rPr lang="en-US" sz="1200" kern="1200" dirty="0" smtClean="0">
                <a:solidFill>
                  <a:schemeClr val="tx1"/>
                </a:solidFill>
                <a:latin typeface="Arial" pitchFamily="34" charset="0"/>
                <a:ea typeface="+mn-ea"/>
                <a:cs typeface="Arial" pitchFamily="34" charset="0"/>
              </a:rPr>
              <a:t>served as one of the two required components for snack.</a:t>
            </a:r>
          </a:p>
          <a:p>
            <a:pPr marL="0" indent="0">
              <a:lnSpc>
                <a:spcPct val="100000"/>
              </a:lnSpc>
              <a:spcBef>
                <a:spcPts val="0"/>
              </a:spcBef>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latin typeface="Arial" pitchFamily="34" charset="0"/>
                <a:ea typeface="+mn-ea"/>
                <a:cs typeface="Arial" pitchFamily="34" charset="0"/>
              </a:rPr>
              <a:t>The CACFP specifies the</a:t>
            </a:r>
            <a:r>
              <a:rPr lang="en-US" sz="1200" kern="1200" baseline="0" dirty="0" smtClean="0">
                <a:solidFill>
                  <a:schemeClr val="tx1"/>
                </a:solidFill>
                <a:latin typeface="Arial" pitchFamily="34" charset="0"/>
                <a:ea typeface="+mn-ea"/>
                <a:cs typeface="Arial" pitchFamily="34" charset="0"/>
              </a:rPr>
              <a:t> type of milk that must be served to different age groups.  For c</a:t>
            </a:r>
            <a:r>
              <a:rPr lang="en-US" sz="1200" kern="1200" dirty="0" smtClean="0">
                <a:solidFill>
                  <a:schemeClr val="tx1"/>
                </a:solidFill>
                <a:latin typeface="Arial" pitchFamily="34" charset="0"/>
                <a:ea typeface="+mn-ea"/>
                <a:cs typeface="Arial" pitchFamily="34" charset="0"/>
              </a:rPr>
              <a:t>hildren age 12 to 24 months, whole milk is required. C</a:t>
            </a:r>
            <a:r>
              <a:rPr lang="en-US" sz="1200" kern="1200" baseline="0" dirty="0" smtClean="0">
                <a:solidFill>
                  <a:schemeClr val="tx1"/>
                </a:solidFill>
                <a:latin typeface="Arial" pitchFamily="34" charset="0"/>
                <a:ea typeface="+mn-ea"/>
                <a:cs typeface="Arial" pitchFamily="34" charset="0"/>
              </a:rPr>
              <a:t>hildren </a:t>
            </a:r>
            <a:r>
              <a:rPr lang="en-US" sz="1200" kern="1200" dirty="0" smtClean="0">
                <a:solidFill>
                  <a:schemeClr val="tx1"/>
                </a:solidFill>
                <a:latin typeface="Arial" pitchFamily="34" charset="0"/>
                <a:ea typeface="+mn-ea"/>
                <a:cs typeface="Arial" pitchFamily="34" charset="0"/>
              </a:rPr>
              <a:t>age 24 months</a:t>
            </a:r>
            <a:r>
              <a:rPr lang="en-US" sz="1200" kern="1200" baseline="0" dirty="0" smtClean="0">
                <a:solidFill>
                  <a:schemeClr val="tx1"/>
                </a:solidFill>
                <a:latin typeface="Arial" pitchFamily="34" charset="0"/>
                <a:ea typeface="+mn-ea"/>
                <a:cs typeface="Arial" pitchFamily="34" charset="0"/>
              </a:rPr>
              <a:t> (2 years)</a:t>
            </a:r>
            <a:r>
              <a:rPr lang="en-US" sz="1200" kern="1200" dirty="0" smtClean="0">
                <a:solidFill>
                  <a:schemeClr val="tx1"/>
                </a:solidFill>
                <a:latin typeface="Arial" pitchFamily="34" charset="0"/>
                <a:ea typeface="+mn-ea"/>
                <a:cs typeface="Arial" pitchFamily="34" charset="0"/>
              </a:rPr>
              <a:t> and older must be served low-fat</a:t>
            </a: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1%) or non-fat (skim) milk. This includes th</a:t>
            </a:r>
            <a:r>
              <a:rPr lang="en-US" sz="1200" dirty="0" smtClean="0">
                <a:latin typeface="Arial" pitchFamily="34" charset="0"/>
                <a:cs typeface="Arial" pitchFamily="34" charset="0"/>
              </a:rPr>
              <a:t>e low-fat and non-fat forms of lactose reduced, lactose free, buttermilk, or acidified milk.</a:t>
            </a:r>
            <a:r>
              <a:rPr lang="en-US" sz="1200" baseline="0" dirty="0" smtClean="0">
                <a:latin typeface="Arial" pitchFamily="34" charset="0"/>
                <a:cs typeface="Arial" pitchFamily="34" charset="0"/>
              </a:rPr>
              <a:t> </a:t>
            </a:r>
            <a:r>
              <a:rPr lang="en-US" sz="1200" kern="1200" dirty="0" smtClean="0">
                <a:solidFill>
                  <a:schemeClr val="tx1"/>
                </a:solidFill>
                <a:latin typeface="Arial" pitchFamily="34" charset="0"/>
                <a:ea typeface="+mn-ea"/>
                <a:cs typeface="Arial" pitchFamily="34" charset="0"/>
              </a:rPr>
              <a:t>2% milk may not be served to children age 2 and older. </a:t>
            </a:r>
            <a:endParaRPr lang="en-US" sz="1200" dirty="0" smtClean="0">
              <a:latin typeface="Arial" pitchFamily="34" charset="0"/>
              <a:cs typeface="Arial" pitchFamily="34" charset="0"/>
            </a:endParaRPr>
          </a:p>
          <a:p>
            <a:pPr marL="0" indent="0">
              <a:lnSpc>
                <a:spcPct val="100000"/>
              </a:lnSpc>
              <a:spcBef>
                <a:spcPts val="0"/>
              </a:spcBef>
            </a:pPr>
            <a:endParaRPr lang="en-US" sz="1200" kern="1200" dirty="0" smtClean="0">
              <a:solidFill>
                <a:schemeClr val="tx1"/>
              </a:solidFill>
              <a:latin typeface="Arial" pitchFamily="34" charset="0"/>
              <a:ea typeface="+mn-ea"/>
              <a:cs typeface="Arial" pitchFamily="34" charset="0"/>
            </a:endParaRPr>
          </a:p>
          <a:p>
            <a:pPr marL="0" indent="0">
              <a:lnSpc>
                <a:spcPct val="100000"/>
              </a:lnSpc>
              <a:spcBef>
                <a:spcPts val="0"/>
              </a:spcBef>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kern="1200" dirty="0" smtClean="0">
                <a:solidFill>
                  <a:schemeClr val="tx1"/>
                </a:solidFill>
                <a:latin typeface="Arial" charset="0"/>
                <a:ea typeface="+mn-ea"/>
                <a:cs typeface="+mn-cs"/>
              </a:rPr>
              <a:t>Only</a:t>
            </a:r>
            <a:r>
              <a:rPr lang="en-US" sz="1200" kern="1200" baseline="0" dirty="0" smtClean="0">
                <a:solidFill>
                  <a:schemeClr val="tx1"/>
                </a:solidFill>
                <a:latin typeface="Arial" charset="0"/>
                <a:ea typeface="+mn-ea"/>
                <a:cs typeface="+mn-cs"/>
              </a:rPr>
              <a:t> fluid milk credits to the meal pattern. </a:t>
            </a:r>
            <a:r>
              <a:rPr lang="en-US" sz="1200" kern="1200" dirty="0" smtClean="0">
                <a:solidFill>
                  <a:schemeClr val="tx1"/>
                </a:solidFill>
                <a:latin typeface="Arial" charset="0"/>
                <a:ea typeface="+mn-ea"/>
                <a:cs typeface="+mn-cs"/>
              </a:rPr>
              <a:t>Milk may never be credited when cooked in cereals, puddings, or other foods.</a:t>
            </a:r>
          </a:p>
          <a:p>
            <a:pPr>
              <a:spcBef>
                <a:spcPts val="0"/>
              </a:spcBef>
            </a:pPr>
            <a:endParaRPr lang="en-US" dirty="0" smtClean="0"/>
          </a:p>
          <a:p>
            <a:pPr>
              <a:spcBef>
                <a:spcPts val="0"/>
              </a:spcBef>
            </a:pPr>
            <a:r>
              <a:rPr lang="en-US" sz="1200" kern="1200" dirty="0" smtClean="0">
                <a:solidFill>
                  <a:schemeClr val="tx1"/>
                </a:solidFill>
                <a:latin typeface="Arial" charset="0"/>
                <a:ea typeface="+mn-ea"/>
                <a:cs typeface="+mn-cs"/>
              </a:rPr>
              <a:t>At breakfast and snack, fluid milk can be served as a beverage, used on cereal or both</a:t>
            </a:r>
          </a:p>
          <a:p>
            <a:pPr>
              <a:spcBef>
                <a:spcPts val="0"/>
              </a:spcBef>
            </a:pPr>
            <a:endParaRPr lang="en-US" sz="1200" kern="1200" dirty="0" smtClean="0">
              <a:solidFill>
                <a:schemeClr val="tx1"/>
              </a:solidFill>
              <a:latin typeface="Arial" charset="0"/>
              <a:ea typeface="+mn-ea"/>
              <a:cs typeface="+mn-cs"/>
            </a:endParaRPr>
          </a:p>
          <a:p>
            <a:pPr>
              <a:spcBef>
                <a:spcPts val="0"/>
              </a:spcBef>
            </a:pPr>
            <a:r>
              <a:rPr lang="en-US" sz="1200" kern="1200" dirty="0" smtClean="0">
                <a:solidFill>
                  <a:schemeClr val="tx1"/>
                </a:solidFill>
                <a:latin typeface="Arial" charset="0"/>
                <a:ea typeface="+mn-ea"/>
                <a:cs typeface="+mn-cs"/>
              </a:rPr>
              <a:t>For snack, milk may not be served when juice is served as the only other component.</a:t>
            </a:r>
          </a:p>
          <a:p>
            <a:r>
              <a:rPr lang="en-US" sz="120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963E044F-6A8C-4B73-9454-0ECE3FB24A9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0D38403-BE96-49B0-91AD-348B2DC43696}" type="slidenum">
              <a:rPr lang="en-MY" smtClean="0"/>
              <a:pPr>
                <a:defRPr/>
              </a:pPr>
              <a:t>‹#›</a:t>
            </a:fld>
            <a:endParaRPr lang="en-MY"/>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6FF6B77-A302-4737-B9D4-9E74A7601290}" type="slidenum">
              <a:rPr lang="en-MY" smtClean="0"/>
              <a:pPr>
                <a:defRPr/>
              </a:pPr>
              <a:t>‹#›</a:t>
            </a:fld>
            <a:endParaRPr lang="en-MY"/>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97C2432-99CE-407B-A0BA-32B23431EC78}" type="slidenum">
              <a:rPr lang="en-MY" smtClean="0"/>
              <a:pPr>
                <a:defRPr/>
              </a:pPr>
              <a:t>‹#›</a:t>
            </a:fld>
            <a:endParaRPr lang="en-MY"/>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3F414D0-755F-45FE-89FE-A59E83A3A679}" type="slidenum">
              <a:rPr lang="en-MY" smtClean="0"/>
              <a:pPr>
                <a:defRPr/>
              </a:pPr>
              <a:t>‹#›</a:t>
            </a:fld>
            <a:endParaRPr lang="en-MY"/>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E770AC5-0E85-4034-ABE2-9797EDD5DCC2}" type="slidenum">
              <a:rPr lang="en-MY" smtClean="0"/>
              <a:pPr>
                <a:defRPr/>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7A439C0-6970-4DB1-A1EC-CE7E166799DC}" type="slidenum">
              <a:rPr lang="en-MY" smtClean="0"/>
              <a:pPr>
                <a:defRPr/>
              </a:pPr>
              <a:t>‹#›</a:t>
            </a:fld>
            <a:endParaRPr lang="en-MY"/>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BD146C2-6EEC-48CC-9A06-DEF64BB1BFF5}" type="slidenum">
              <a:rPr lang="en-MY" smtClean="0"/>
              <a:pPr>
                <a:defRPr/>
              </a:pPr>
              <a:t>‹#›</a:t>
            </a:fld>
            <a:endParaRPr lang="en-MY"/>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06CF6AA-5390-4202-BFF2-79152A2BC327}" type="slidenum">
              <a:rPr lang="en-MY" smtClean="0"/>
              <a:pPr>
                <a:defRPr/>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1F082A1-8A2E-45C2-A9C3-D3E31AA4C062}" type="slidenum">
              <a:rPr lang="en-MY" smtClean="0"/>
              <a:pPr>
                <a:defRPr/>
              </a:pPr>
              <a:t>‹#›</a:t>
            </a:fld>
            <a:endParaRPr lang="en-MY"/>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38403-BE96-49B0-91AD-348B2DC43696}" type="slidenum">
              <a:rPr lang="en-MY"/>
              <a:pPr>
                <a:defRPr/>
              </a:pPr>
              <a:t>‹#›</a:t>
            </a:fld>
            <a:endParaRPr lang="en-MY"/>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1174323-1F4D-4997-892C-B457915937A4}" type="slidenum">
              <a:rPr lang="en-MY" smtClean="0"/>
              <a:pPr>
                <a:defRPr/>
              </a:pPr>
              <a:t>‹#›</a:t>
            </a:fld>
            <a:endParaRPr lang="en-MY"/>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5F48BBD-3625-4CDC-AE20-05289C45B948}" type="slidenum">
              <a:rPr lang="en-MY" smtClean="0"/>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F6B77-A302-4737-B9D4-9E74A7601290}"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C2432-99CE-407B-A0BA-32B23431EC78}"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414D0-755F-45FE-89FE-A59E83A3A679}"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770AC5-0E85-4034-ABE2-9797EDD5DCC2}"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A439C0-6970-4DB1-A1EC-CE7E166799DC}"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D146C2-6EEC-48CC-9A06-DEF64BB1BFF5}"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6CF6AA-5390-4202-BFF2-79152A2BC327}"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F082A1-8A2E-45C2-A9C3-D3E31AA4C062}"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74323-1F4D-4997-892C-B457915937A4}"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48BBD-3625-4CDC-AE20-05289C45B948}"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62504-5C58-4BBF-8B35-D760DB80B584}"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44BF6-C16A-4078-9B5E-149FB8BE940A}"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CDA41-C6D0-4099-8647-0910096CA849}"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95728-6B59-4F81-8FF7-C75B15EA6E7A}"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FEF426-4BEB-4276-A0B2-AE563207B1F3}"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A1A577-D358-4F4D-B1E4-EA92FE05C764}" type="slidenum">
              <a:rPr lang="en-MY"/>
              <a:pPr>
                <a:defRPr/>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F9376-9F06-4D4B-9687-B83C57BABA5E}"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5EA10-39A8-4898-AC9A-F1A81B971353}"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E6C56-9650-4A6E-B956-5A525C1C6CF0}"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2DBB4-B52B-4242-A028-8E35FC26FF9C}"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F1C64-DDD3-4846-94D0-B4665362BD72}"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38403-BE96-49B0-91AD-348B2DC43696}" type="slidenum">
              <a:rPr lang="en-MY"/>
              <a:pPr>
                <a:defRPr/>
              </a:pPr>
              <a:t>‹#›</a:t>
            </a:fld>
            <a:endParaRPr lang="en-MY"/>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F6B77-A302-4737-B9D4-9E74A7601290}" type="slidenum">
              <a:rPr lang="en-MY"/>
              <a:pPr>
                <a:defRPr/>
              </a:pPr>
              <a:t>‹#›</a:t>
            </a:fld>
            <a:endParaRPr lang="en-MY"/>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C2432-99CE-407B-A0BA-32B23431EC78}" type="slidenum">
              <a:rPr lang="en-MY"/>
              <a:pPr>
                <a:defRPr/>
              </a:pPr>
              <a:t>‹#›</a:t>
            </a:fld>
            <a:endParaRPr lang="en-MY"/>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414D0-755F-45FE-89FE-A59E83A3A679}" type="slidenum">
              <a:rPr lang="en-MY"/>
              <a:pPr>
                <a:defRPr/>
              </a:pPr>
              <a:t>‹#›</a:t>
            </a:fld>
            <a:endParaRPr lang="en-MY"/>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770AC5-0E85-4034-ABE2-9797EDD5DCC2}" type="slidenum">
              <a:rPr lang="en-MY"/>
              <a:pPr>
                <a:defRPr/>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A439C0-6970-4DB1-A1EC-CE7E166799DC}" type="slidenum">
              <a:rPr lang="en-MY"/>
              <a:pPr>
                <a:defRPr/>
              </a:pPr>
              <a:t>‹#›</a:t>
            </a:fld>
            <a:endParaRPr lang="en-MY"/>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D146C2-6EEC-48CC-9A06-DEF64BB1BFF5}" type="slidenum">
              <a:rPr lang="en-MY"/>
              <a:pPr>
                <a:defRPr/>
              </a:pPr>
              <a:t>‹#›</a:t>
            </a:fld>
            <a:endParaRPr lang="en-MY"/>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6CF6AA-5390-4202-BFF2-79152A2BC327}" type="slidenum">
              <a:rPr lang="en-MY"/>
              <a:pPr>
                <a:defRPr/>
              </a:pPr>
              <a:t>‹#›</a:t>
            </a:fld>
            <a:endParaRPr lang="en-MY"/>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F082A1-8A2E-45C2-A9C3-D3E31AA4C062}" type="slidenum">
              <a:rPr lang="en-MY"/>
              <a:pPr>
                <a:defRPr/>
              </a:pPr>
              <a:t>‹#›</a:t>
            </a:fld>
            <a:endParaRPr lang="en-MY"/>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74323-1F4D-4997-892C-B457915937A4}" type="slidenum">
              <a:rPr lang="en-MY"/>
              <a:pPr>
                <a:defRPr/>
              </a:pPr>
              <a:t>‹#›</a:t>
            </a:fld>
            <a:endParaRPr lang="en-MY"/>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48BBD-3625-4CDC-AE20-05289C45B948}" type="slidenum">
              <a:rPr lang="en-MY"/>
              <a:pPr>
                <a:defRPr/>
              </a:pPr>
              <a:t>‹#›</a:t>
            </a:fld>
            <a:endParaRPr lang="en-MY"/>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62504-5C58-4BBF-8B35-D760DB80B584}" type="slidenum">
              <a:rPr lang="en-MY"/>
              <a:pPr>
                <a:defRPr/>
              </a:pPr>
              <a:t>‹#›</a:t>
            </a:fld>
            <a:endParaRPr lang="en-MY"/>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44BF6-C16A-4078-9B5E-149FB8BE940A}" type="slidenum">
              <a:rPr lang="en-MY"/>
              <a:pPr>
                <a:defRPr/>
              </a:pPr>
              <a:t>‹#›</a:t>
            </a:fld>
            <a:endParaRPr lang="en-MY"/>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CDA41-C6D0-4099-8647-0910096CA849}" type="slidenum">
              <a:rPr lang="en-MY"/>
              <a:pPr>
                <a:defRPr/>
              </a:pPr>
              <a:t>‹#›</a:t>
            </a:fld>
            <a:endParaRPr lang="en-MY"/>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95728-6B59-4F81-8FF7-C75B15EA6E7A}" type="slidenum">
              <a:rPr lang="en-MY"/>
              <a:pPr>
                <a:defRPr/>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FEF426-4BEB-4276-A0B2-AE563207B1F3}" type="slidenum">
              <a:rPr lang="en-MY"/>
              <a:pPr>
                <a:defRPr/>
              </a:pPr>
              <a:t>‹#›</a:t>
            </a:fld>
            <a:endParaRPr lang="en-MY"/>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A1A577-D358-4F4D-B1E4-EA92FE05C764}" type="slidenum">
              <a:rPr lang="en-MY"/>
              <a:pPr>
                <a:defRPr/>
              </a:pPr>
              <a:t>‹#›</a:t>
            </a:fld>
            <a:endParaRPr lang="en-MY"/>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F9376-9F06-4D4B-9687-B83C57BABA5E}" type="slidenum">
              <a:rPr lang="en-MY"/>
              <a:pPr>
                <a:defRPr/>
              </a:pPr>
              <a:t>‹#›</a:t>
            </a:fld>
            <a:endParaRPr lang="en-MY"/>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5EA10-39A8-4898-AC9A-F1A81B971353}" type="slidenum">
              <a:rPr lang="en-MY"/>
              <a:pPr>
                <a:defRPr/>
              </a:pPr>
              <a:t>‹#›</a:t>
            </a:fld>
            <a:endParaRPr lang="en-MY"/>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E6C56-9650-4A6E-B956-5A525C1C6CF0}" type="slidenum">
              <a:rPr lang="en-MY"/>
              <a:pPr>
                <a:defRPr/>
              </a:pPr>
              <a:t>‹#›</a:t>
            </a:fld>
            <a:endParaRPr lang="en-MY"/>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2DBB4-B52B-4242-A028-8E35FC26FF9C}" type="slidenum">
              <a:rPr lang="en-MY"/>
              <a:pPr>
                <a:defRPr/>
              </a:pPr>
              <a:t>‹#›</a:t>
            </a:fld>
            <a:endParaRPr lang="en-MY"/>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F1C64-DDD3-4846-94D0-B4665362BD72}" type="slidenum">
              <a:rPr lang="en-MY"/>
              <a:pPr>
                <a:defRPr/>
              </a:pPr>
              <a:t>‹#›</a:t>
            </a:fld>
            <a:endParaRPr lang="en-MY"/>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38403-BE96-49B0-91AD-348B2DC43696}" type="slidenum">
              <a:rPr lang="en-MY"/>
              <a:pPr>
                <a:defRPr/>
              </a:pPr>
              <a:t>‹#›</a:t>
            </a:fld>
            <a:endParaRPr lang="en-MY"/>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F6B77-A302-4737-B9D4-9E74A7601290}" type="slidenum">
              <a:rPr lang="en-MY"/>
              <a:pPr>
                <a:defRPr/>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C2432-99CE-407B-A0BA-32B23431EC78}" type="slidenum">
              <a:rPr lang="en-MY"/>
              <a:pPr>
                <a:defRPr/>
              </a:pPr>
              <a:t>‹#›</a:t>
            </a:fld>
            <a:endParaRPr lang="en-MY"/>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414D0-755F-45FE-89FE-A59E83A3A679}" type="slidenum">
              <a:rPr lang="en-MY"/>
              <a:pPr>
                <a:defRPr/>
              </a:pPr>
              <a:t>‹#›</a:t>
            </a:fld>
            <a:endParaRPr lang="en-MY"/>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770AC5-0E85-4034-ABE2-9797EDD5DCC2}" type="slidenum">
              <a:rPr lang="en-MY"/>
              <a:pPr>
                <a:defRPr/>
              </a:pPr>
              <a:t>‹#›</a:t>
            </a:fld>
            <a:endParaRPr lang="en-MY"/>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A439C0-6970-4DB1-A1EC-CE7E166799DC}" type="slidenum">
              <a:rPr lang="en-MY"/>
              <a:pPr>
                <a:defRPr/>
              </a:pPr>
              <a:t>‹#›</a:t>
            </a:fld>
            <a:endParaRPr lang="en-MY"/>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D146C2-6EEC-48CC-9A06-DEF64BB1BFF5}" type="slidenum">
              <a:rPr lang="en-MY"/>
              <a:pPr>
                <a:defRPr/>
              </a:pPr>
              <a:t>‹#›</a:t>
            </a:fld>
            <a:endParaRPr lang="en-MY"/>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6CF6AA-5390-4202-BFF2-79152A2BC327}" type="slidenum">
              <a:rPr lang="en-MY"/>
              <a:pPr>
                <a:defRPr/>
              </a:pPr>
              <a:t>‹#›</a:t>
            </a:fld>
            <a:endParaRPr lang="en-MY"/>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F082A1-8A2E-45C2-A9C3-D3E31AA4C062}" type="slidenum">
              <a:rPr lang="en-MY"/>
              <a:pPr>
                <a:defRPr/>
              </a:pPr>
              <a:t>‹#›</a:t>
            </a:fld>
            <a:endParaRPr lang="en-MY"/>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74323-1F4D-4997-892C-B457915937A4}" type="slidenum">
              <a:rPr lang="en-MY"/>
              <a:pPr>
                <a:defRPr/>
              </a:pPr>
              <a:t>‹#›</a:t>
            </a:fld>
            <a:endParaRPr lang="en-MY"/>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48BBD-3625-4CDC-AE20-05289C45B948}" type="slidenum">
              <a:rPr lang="en-MY"/>
              <a:pPr>
                <a:defRPr/>
              </a:pPr>
              <a:t>‹#›</a:t>
            </a:fld>
            <a:endParaRPr lang="en-MY"/>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62504-5C58-4BBF-8B35-D760DB80B584}" type="slidenum">
              <a:rPr lang="en-MY"/>
              <a:pPr>
                <a:defRPr/>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44BF6-C16A-4078-9B5E-149FB8BE940A}" type="slidenum">
              <a:rPr lang="en-MY"/>
              <a:pPr>
                <a:defRPr/>
              </a:pPr>
              <a:t>‹#›</a:t>
            </a:fld>
            <a:endParaRPr lang="en-MY"/>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CDA41-C6D0-4099-8647-0910096CA849}" type="slidenum">
              <a:rPr lang="en-MY"/>
              <a:pPr>
                <a:defRPr/>
              </a:pPr>
              <a:t>‹#›</a:t>
            </a:fld>
            <a:endParaRPr lang="en-MY"/>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95728-6B59-4F81-8FF7-C75B15EA6E7A}" type="slidenum">
              <a:rPr lang="en-MY"/>
              <a:pPr>
                <a:defRPr/>
              </a:pPr>
              <a:t>‹#›</a:t>
            </a:fld>
            <a:endParaRPr lang="en-MY"/>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FEF426-4BEB-4276-A0B2-AE563207B1F3}" type="slidenum">
              <a:rPr lang="en-MY"/>
              <a:pPr>
                <a:defRPr/>
              </a:pPr>
              <a:t>‹#›</a:t>
            </a:fld>
            <a:endParaRPr lang="en-MY"/>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A1A577-D358-4F4D-B1E4-EA92FE05C764}" type="slidenum">
              <a:rPr lang="en-MY"/>
              <a:pPr>
                <a:defRPr/>
              </a:pPr>
              <a:t>‹#›</a:t>
            </a:fld>
            <a:endParaRPr lang="en-MY"/>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F9376-9F06-4D4B-9687-B83C57BABA5E}" type="slidenum">
              <a:rPr lang="en-MY"/>
              <a:pPr>
                <a:defRPr/>
              </a:pPr>
              <a:t>‹#›</a:t>
            </a:fld>
            <a:endParaRPr lang="en-MY"/>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5EA10-39A8-4898-AC9A-F1A81B971353}" type="slidenum">
              <a:rPr lang="en-MY"/>
              <a:pPr>
                <a:defRPr/>
              </a:pPr>
              <a:t>‹#›</a:t>
            </a:fld>
            <a:endParaRPr lang="en-MY"/>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E6C56-9650-4A6E-B956-5A525C1C6CF0}" type="slidenum">
              <a:rPr lang="en-MY"/>
              <a:pPr>
                <a:defRPr/>
              </a:pPr>
              <a:t>‹#›</a:t>
            </a:fld>
            <a:endParaRPr lang="en-MY"/>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2DBB4-B52B-4242-A028-8E35FC26FF9C}" type="slidenum">
              <a:rPr lang="en-MY"/>
              <a:pPr>
                <a:defRPr/>
              </a:pPr>
              <a:t>‹#›</a:t>
            </a:fld>
            <a:endParaRPr lang="en-MY"/>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F1C64-DDD3-4846-94D0-B4665362BD72}" type="slidenum">
              <a:rPr lang="en-MY"/>
              <a:pPr>
                <a:defRPr/>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9/17/2014</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85CFFB6-4E40-414F-B672-68C430F65C9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D5C7338A-5121-4939-A85A-CDD261050D7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85CFFB6-4E40-414F-B672-68C430F65C9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D5C7338A-5121-4939-A85A-CDD261050D7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85CFFB6-4E40-414F-B672-68C430F65C9E}"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D5C7338A-5121-4939-A85A-CDD261050D7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1.xml"/><Relationship Id="rId1" Type="http://schemas.openxmlformats.org/officeDocument/2006/relationships/audio" Target="../media/audio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2.xml"/><Relationship Id="rId1" Type="http://schemas.openxmlformats.org/officeDocument/2006/relationships/audio" Target="../media/audio10.wav"/><Relationship Id="rId5" Type="http://schemas.openxmlformats.org/officeDocument/2006/relationships/image" Target="../media/image18.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2.xml"/><Relationship Id="rId1" Type="http://schemas.openxmlformats.org/officeDocument/2006/relationships/audio" Target="../media/audio11.wav"/><Relationship Id="rId5" Type="http://schemas.openxmlformats.org/officeDocument/2006/relationships/image" Target="../media/image18.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2.xml"/><Relationship Id="rId1" Type="http://schemas.openxmlformats.org/officeDocument/2006/relationships/audio" Target="../media/audio12.wav"/><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2.xml"/><Relationship Id="rId1" Type="http://schemas.openxmlformats.org/officeDocument/2006/relationships/audio" Target="../media/audio13.wav"/><Relationship Id="rId5" Type="http://schemas.openxmlformats.org/officeDocument/2006/relationships/image" Target="../media/image18.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112.xml"/><Relationship Id="rId1" Type="http://schemas.openxmlformats.org/officeDocument/2006/relationships/audio" Target="../media/audio14.wav"/><Relationship Id="rId6" Type="http://schemas.openxmlformats.org/officeDocument/2006/relationships/image" Target="../media/image26.jpeg"/><Relationship Id="rId11" Type="http://schemas.openxmlformats.org/officeDocument/2006/relationships/image" Target="../media/image18.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2.xml"/><Relationship Id="rId1" Type="http://schemas.openxmlformats.org/officeDocument/2006/relationships/audio" Target="../media/audio15.wav"/><Relationship Id="rId5" Type="http://schemas.openxmlformats.org/officeDocument/2006/relationships/image" Target="../media/image18.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2.xml"/><Relationship Id="rId1" Type="http://schemas.openxmlformats.org/officeDocument/2006/relationships/audio" Target="../media/audio16.wav"/><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2.xml"/><Relationship Id="rId1" Type="http://schemas.openxmlformats.org/officeDocument/2006/relationships/audio" Target="../media/audio17.wav"/><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2.xml"/><Relationship Id="rId1" Type="http://schemas.openxmlformats.org/officeDocument/2006/relationships/audio" Target="../media/audio18.wav"/><Relationship Id="rId5" Type="http://schemas.openxmlformats.org/officeDocument/2006/relationships/image" Target="../media/image18.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2.xml"/><Relationship Id="rId1" Type="http://schemas.openxmlformats.org/officeDocument/2006/relationships/audio" Target="../media/audio19.wav"/><Relationship Id="rId6" Type="http://schemas.openxmlformats.org/officeDocument/2006/relationships/image" Target="../media/image18.pn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2.xml"/><Relationship Id="rId1" Type="http://schemas.openxmlformats.org/officeDocument/2006/relationships/audio" Target="../media/audio2.wav"/><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7.xml"/><Relationship Id="rId1" Type="http://schemas.openxmlformats.org/officeDocument/2006/relationships/audio" Target="../media/audio20.wav"/><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2.xml"/><Relationship Id="rId1" Type="http://schemas.openxmlformats.org/officeDocument/2006/relationships/audio" Target="../media/audio21.wav"/><Relationship Id="rId5" Type="http://schemas.openxmlformats.org/officeDocument/2006/relationships/image" Target="../media/image18.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2.xml"/><Relationship Id="rId1" Type="http://schemas.openxmlformats.org/officeDocument/2006/relationships/audio" Target="../media/audio22.wav"/><Relationship Id="rId5" Type="http://schemas.openxmlformats.org/officeDocument/2006/relationships/image" Target="../media/image1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2.xml"/><Relationship Id="rId1" Type="http://schemas.openxmlformats.org/officeDocument/2006/relationships/audio" Target="../media/audio23.wav"/><Relationship Id="rId5" Type="http://schemas.openxmlformats.org/officeDocument/2006/relationships/image" Target="../media/image18.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12.xml"/><Relationship Id="rId1" Type="http://schemas.openxmlformats.org/officeDocument/2006/relationships/audio" Target="../media/audio3.wav"/><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2.xml"/><Relationship Id="rId1" Type="http://schemas.openxmlformats.org/officeDocument/2006/relationships/audio" Target="../media/audio4.wav"/><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2.xml"/><Relationship Id="rId1" Type="http://schemas.openxmlformats.org/officeDocument/2006/relationships/audio" Target="../media/audio5.wav"/><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2.xml"/><Relationship Id="rId1" Type="http://schemas.openxmlformats.org/officeDocument/2006/relationships/audio" Target="../media/audio6.wav"/><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2.xml"/><Relationship Id="rId1" Type="http://schemas.openxmlformats.org/officeDocument/2006/relationships/audio" Target="../media/audio7.wav"/><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2.xml"/><Relationship Id="rId1" Type="http://schemas.openxmlformats.org/officeDocument/2006/relationships/audio" Target="../media/audio8.wav"/><Relationship Id="rId5" Type="http://schemas.openxmlformats.org/officeDocument/2006/relationships/image" Target="../media/image18.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2.xml"/><Relationship Id="rId1" Type="http://schemas.openxmlformats.org/officeDocument/2006/relationships/audio" Target="../media/audio9.wav"/><Relationship Id="rId5" Type="http://schemas.openxmlformats.org/officeDocument/2006/relationships/image" Target="../media/image18.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0"/>
            <a:ext cx="8305800" cy="1124396"/>
          </a:xfrm>
        </p:spPr>
        <p:txBody>
          <a:bodyPr>
            <a:normAutofit/>
          </a:bodyPr>
          <a:lstStyle/>
          <a:p>
            <a:pPr algn="ctr"/>
            <a:r>
              <a:rPr lang="en-US" sz="5400" b="1" dirty="0" smtClean="0">
                <a:solidFill>
                  <a:schemeClr val="accent4"/>
                </a:solidFill>
              </a:rPr>
              <a:t>CACFP Meal Pattern</a:t>
            </a:r>
            <a:endParaRPr lang="en-US" sz="5400" dirty="0">
              <a:solidFill>
                <a:schemeClr val="accent4"/>
              </a:solidFill>
            </a:endParaRPr>
          </a:p>
        </p:txBody>
      </p:sp>
      <p:pic>
        <p:nvPicPr>
          <p:cNvPr id="5" name="Picture 4" descr="iStock_000012270461Small.jpg"/>
          <p:cNvPicPr/>
          <p:nvPr/>
        </p:nvPicPr>
        <p:blipFill>
          <a:blip r:embed="rId4" cstate="print"/>
          <a:stretch>
            <a:fillRect/>
          </a:stretch>
        </p:blipFill>
        <p:spPr>
          <a:xfrm>
            <a:off x="152401" y="152401"/>
            <a:ext cx="5029200" cy="3276600"/>
          </a:xfrm>
          <a:prstGeom prst="rect">
            <a:avLst/>
          </a:prstGeom>
        </p:spPr>
      </p:pic>
      <p:pic>
        <p:nvPicPr>
          <p:cNvPr id="4" name="Picture 3" descr="CCRC Logo72dpi.png"/>
          <p:cNvPicPr>
            <a:picLocks noChangeAspect="1"/>
          </p:cNvPicPr>
          <p:nvPr/>
        </p:nvPicPr>
        <p:blipFill>
          <a:blip r:embed="rId5" cstate="print"/>
          <a:stretch>
            <a:fillRect/>
          </a:stretch>
        </p:blipFill>
        <p:spPr>
          <a:xfrm>
            <a:off x="5715000" y="838200"/>
            <a:ext cx="2829505" cy="2133600"/>
          </a:xfrm>
          <a:prstGeom prst="rect">
            <a:avLst/>
          </a:prstGeom>
        </p:spPr>
      </p:pic>
      <p:sp>
        <p:nvSpPr>
          <p:cNvPr id="6" name="TextBox 5"/>
          <p:cNvSpPr txBox="1"/>
          <p:nvPr/>
        </p:nvSpPr>
        <p:spPr>
          <a:xfrm>
            <a:off x="533400" y="5867400"/>
            <a:ext cx="7848600" cy="461963"/>
          </a:xfrm>
          <a:prstGeom prst="rect">
            <a:avLst/>
          </a:prstGeom>
          <a:noFill/>
        </p:spPr>
        <p:txBody>
          <a:bodyPr>
            <a:spAutoFit/>
          </a:bodyPr>
          <a:lstStyle/>
          <a:p>
            <a:pPr algn="ctr">
              <a:defRPr/>
            </a:pPr>
            <a:r>
              <a:rPr lang="en-US" sz="2400" dirty="0">
                <a:solidFill>
                  <a:schemeClr val="bg1"/>
                </a:solidFill>
                <a:latin typeface="+mj-lt"/>
              </a:rPr>
              <a:t>Presented by the Child Care Resource Center</a:t>
            </a:r>
          </a:p>
        </p:txBody>
      </p:sp>
      <p:pic>
        <p:nvPicPr>
          <p:cNvPr id="7" name="~PP698.WAV">
            <a:hlinkClick r:id="" action="ppaction://media"/>
          </p:cNvPr>
          <p:cNvPicPr>
            <a:picLocks noRot="1" noChangeAspect="1"/>
          </p:cNvPicPr>
          <p:nvPr>
            <a:wavAudioFile r:embed="rId1" name="~PP698.WAV"/>
          </p:nvPr>
        </p:nvPicPr>
        <p:blipFill>
          <a:blip r:embed="rId6" cstate="print"/>
          <a:stretch>
            <a:fillRect/>
          </a:stretch>
        </p:blipFill>
        <p:spPr>
          <a:xfrm>
            <a:off x="8716963" y="6430963"/>
            <a:ext cx="304800" cy="304800"/>
          </a:xfrm>
          <a:prstGeom prst="rect">
            <a:avLst/>
          </a:prstGeom>
        </p:spPr>
      </p:pic>
    </p:spTree>
  </p:cSld>
  <p:clrMapOvr>
    <a:masterClrMapping/>
  </p:clrMapOvr>
  <p:transition advClick="0" advTm="587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153400" cy="4038600"/>
          </a:xfrm>
        </p:spPr>
        <p:txBody>
          <a:bodyPr>
            <a:noAutofit/>
          </a:bodyPr>
          <a:lstStyle/>
          <a:p>
            <a:pPr>
              <a:spcBef>
                <a:spcPts val="0"/>
              </a:spcBef>
              <a:spcAft>
                <a:spcPts val="1200"/>
              </a:spcAft>
            </a:pPr>
            <a:r>
              <a:rPr lang="en-US" sz="2800" dirty="0" smtClean="0">
                <a:latin typeface="Arial" pitchFamily="34" charset="0"/>
                <a:cs typeface="Arial" pitchFamily="34" charset="0"/>
              </a:rPr>
              <a:t>Families must request, </a:t>
            </a:r>
            <a:r>
              <a:rPr lang="en-US" sz="2800" i="1" dirty="0" smtClean="0">
                <a:solidFill>
                  <a:schemeClr val="accent2"/>
                </a:solidFill>
                <a:latin typeface="Arial" pitchFamily="34" charset="0"/>
                <a:cs typeface="Arial" pitchFamily="34" charset="0"/>
              </a:rPr>
              <a:t>in writing</a:t>
            </a:r>
            <a:r>
              <a:rPr lang="en-US" sz="2800" dirty="0" smtClean="0">
                <a:latin typeface="Arial" pitchFamily="34" charset="0"/>
                <a:cs typeface="Arial" pitchFamily="34" charset="0"/>
              </a:rPr>
              <a:t>, that their child(ren) be served non-dairy milk substitutes. There is a form for them to use.</a:t>
            </a:r>
          </a:p>
          <a:p>
            <a:pPr>
              <a:spcBef>
                <a:spcPts val="0"/>
              </a:spcBef>
              <a:spcAft>
                <a:spcPts val="1200"/>
              </a:spcAft>
            </a:pPr>
            <a:r>
              <a:rPr lang="en-US" sz="2800" dirty="0" smtClean="0">
                <a:latin typeface="Arial" pitchFamily="34" charset="0"/>
                <a:cs typeface="Arial" pitchFamily="34" charset="0"/>
              </a:rPr>
              <a:t>A medical statement </a:t>
            </a:r>
            <a:r>
              <a:rPr lang="en-US" sz="2800" i="1" dirty="0" smtClean="0">
                <a:solidFill>
                  <a:schemeClr val="accent2"/>
                </a:solidFill>
                <a:latin typeface="Arial" pitchFamily="34" charset="0"/>
                <a:cs typeface="Arial" pitchFamily="34" charset="0"/>
              </a:rPr>
              <a:t>IS NOT </a:t>
            </a:r>
            <a:r>
              <a:rPr lang="en-US" sz="2800" dirty="0" smtClean="0">
                <a:latin typeface="Arial" pitchFamily="34" charset="0"/>
                <a:cs typeface="Arial" pitchFamily="34" charset="0"/>
              </a:rPr>
              <a:t>required.</a:t>
            </a:r>
          </a:p>
          <a:p>
            <a:pPr>
              <a:spcBef>
                <a:spcPts val="0"/>
              </a:spcBef>
              <a:spcAft>
                <a:spcPts val="1200"/>
              </a:spcAft>
            </a:pPr>
            <a:r>
              <a:rPr lang="en-US" sz="2800" dirty="0" smtClean="0">
                <a:latin typeface="Arial" pitchFamily="34" charset="0"/>
                <a:cs typeface="Arial" pitchFamily="34" charset="0"/>
              </a:rPr>
              <a:t>The family </a:t>
            </a:r>
            <a:r>
              <a:rPr lang="en-US" sz="2800" i="1" dirty="0" smtClean="0">
                <a:solidFill>
                  <a:schemeClr val="accent2"/>
                </a:solidFill>
                <a:latin typeface="Arial" pitchFamily="34" charset="0"/>
                <a:cs typeface="Arial" pitchFamily="34" charset="0"/>
              </a:rPr>
              <a:t>MUST</a:t>
            </a:r>
            <a:r>
              <a:rPr lang="en-US" sz="2800" dirty="0" smtClean="0">
                <a:latin typeface="Arial" pitchFamily="34" charset="0"/>
                <a:cs typeface="Arial" pitchFamily="34" charset="0"/>
              </a:rPr>
              <a:t> give a reason for requesting a non-dairy milk substitute.</a:t>
            </a:r>
          </a:p>
          <a:p>
            <a:pPr>
              <a:spcBef>
                <a:spcPts val="0"/>
              </a:spcBef>
              <a:spcAft>
                <a:spcPts val="1200"/>
              </a:spcAft>
            </a:pPr>
            <a:r>
              <a:rPr lang="en-US" sz="2800" dirty="0" smtClean="0">
                <a:latin typeface="Arial" pitchFamily="34" charset="0"/>
                <a:cs typeface="Arial" pitchFamily="34" charset="0"/>
              </a:rPr>
              <a:t>The non-dairy milk substitute </a:t>
            </a:r>
            <a:r>
              <a:rPr lang="en-US" sz="2800" i="1" dirty="0" smtClean="0">
                <a:solidFill>
                  <a:schemeClr val="accent2"/>
                </a:solidFill>
                <a:latin typeface="Arial" pitchFamily="34" charset="0"/>
                <a:cs typeface="Arial" pitchFamily="34" charset="0"/>
              </a:rPr>
              <a:t>MUST</a:t>
            </a:r>
            <a:r>
              <a:rPr lang="en-US" sz="2800" dirty="0" smtClean="0">
                <a:latin typeface="Arial" pitchFamily="34" charset="0"/>
                <a:cs typeface="Arial" pitchFamily="34" charset="0"/>
              </a:rPr>
              <a:t> be nutritionally equal to fluid dairy milk</a:t>
            </a:r>
            <a:endParaRPr lang="en-US" sz="2800" dirty="0">
              <a:latin typeface="Arial" pitchFamily="34" charset="0"/>
              <a:ea typeface="Tahoma" pitchFamily="34" charset="0"/>
              <a:cs typeface="Arial" pitchFamily="34" charset="0"/>
            </a:endParaRPr>
          </a:p>
        </p:txBody>
      </p:sp>
      <p:pic>
        <p:nvPicPr>
          <p:cNvPr id="27650" name="Picture 2" descr="http://www.mnn.com/sites/default/files/0410_milk_main.jpg"/>
          <p:cNvPicPr>
            <a:picLocks noChangeAspect="1" noChangeArrowheads="1"/>
          </p:cNvPicPr>
          <p:nvPr/>
        </p:nvPicPr>
        <p:blipFill>
          <a:blip r:embed="rId4" cstate="print"/>
          <a:srcRect/>
          <a:stretch>
            <a:fillRect/>
          </a:stretch>
        </p:blipFill>
        <p:spPr bwMode="auto">
          <a:xfrm>
            <a:off x="0" y="0"/>
            <a:ext cx="3810000" cy="2156604"/>
          </a:xfrm>
          <a:prstGeom prst="rect">
            <a:avLst/>
          </a:prstGeom>
          <a:noFill/>
        </p:spPr>
      </p:pic>
      <p:sp>
        <p:nvSpPr>
          <p:cNvPr id="4" name="Rectangle 7"/>
          <p:cNvSpPr>
            <a:spLocks noGrp="1" noChangeArrowheads="1"/>
          </p:cNvSpPr>
          <p:nvPr>
            <p:ph type="title"/>
          </p:nvPr>
        </p:nvSpPr>
        <p:spPr>
          <a:xfrm>
            <a:off x="3276600" y="533400"/>
            <a:ext cx="5486400" cy="1311275"/>
          </a:xfrm>
          <a:noFill/>
          <a:ln/>
        </p:spPr>
        <p:txBody>
          <a:bodyPr>
            <a:normAutofit/>
          </a:bodyPr>
          <a:lstStyle/>
          <a:p>
            <a:pPr algn="ctr"/>
            <a:r>
              <a:rPr lang="en-US" sz="3600" dirty="0" smtClean="0">
                <a:solidFill>
                  <a:schemeClr val="accent4"/>
                </a:solidFill>
              </a:rPr>
              <a:t>Non-Dairy Milk Alternatives</a:t>
            </a:r>
            <a:endParaRPr lang="en-US" sz="3600" dirty="0"/>
          </a:p>
        </p:txBody>
      </p:sp>
      <p:pic>
        <p:nvPicPr>
          <p:cNvPr id="5" name="~PP1800.WAV">
            <a:hlinkClick r:id="" action="ppaction://media"/>
          </p:cNvPr>
          <p:cNvPicPr>
            <a:picLocks noRot="1" noChangeAspect="1"/>
          </p:cNvPicPr>
          <p:nvPr>
            <a:wavAudioFile r:embed="rId1" name="~PP1800.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05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458200" cy="1006475"/>
          </a:xfrm>
        </p:spPr>
        <p:txBody>
          <a:bodyPr>
            <a:normAutofit/>
          </a:bodyPr>
          <a:lstStyle/>
          <a:p>
            <a:pPr algn="ctr"/>
            <a:r>
              <a:rPr lang="en-US" sz="4000" dirty="0">
                <a:solidFill>
                  <a:schemeClr val="accent4"/>
                </a:solidFill>
              </a:rPr>
              <a:t>Meat/Meat Alternate</a:t>
            </a:r>
          </a:p>
        </p:txBody>
      </p:sp>
      <p:graphicFrame>
        <p:nvGraphicFramePr>
          <p:cNvPr id="8" name="Table 7"/>
          <p:cNvGraphicFramePr>
            <a:graphicFrameLocks noGrp="1"/>
          </p:cNvGraphicFramePr>
          <p:nvPr/>
        </p:nvGraphicFramePr>
        <p:xfrm>
          <a:off x="533400" y="1143000"/>
          <a:ext cx="8153400" cy="3954826"/>
        </p:xfrm>
        <a:graphic>
          <a:graphicData uri="http://schemas.openxmlformats.org/drawingml/2006/table">
            <a:tbl>
              <a:tblPr firstRow="1" bandRow="1">
                <a:tableStyleId>{93296810-A885-4BE3-A3E7-6D5BEEA58F35}</a:tableStyleId>
              </a:tblPr>
              <a:tblGrid>
                <a:gridCol w="1918447"/>
                <a:gridCol w="6234953"/>
              </a:tblGrid>
              <a:tr h="1303066">
                <a:tc>
                  <a:txBody>
                    <a:bodyPr/>
                    <a:lstStyle/>
                    <a:p>
                      <a:pPr algn="ctr"/>
                      <a:r>
                        <a:rPr lang="en-US" sz="2400" b="0" dirty="0" smtClean="0">
                          <a:solidFill>
                            <a:schemeClr val="tx1"/>
                          </a:solidFill>
                          <a:latin typeface="Arial" pitchFamily="34" charset="0"/>
                          <a:cs typeface="Arial" pitchFamily="34" charset="0"/>
                        </a:rPr>
                        <a:t>Meat</a:t>
                      </a:r>
                      <a:endParaRPr lang="en-US" sz="2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baseline="0" dirty="0" smtClean="0">
                          <a:solidFill>
                            <a:schemeClr val="tx1"/>
                          </a:solidFill>
                          <a:latin typeface="Arial" pitchFamily="34" charset="0"/>
                          <a:cs typeface="Arial" pitchFamily="34" charset="0"/>
                        </a:rPr>
                        <a:t>Poultry </a:t>
                      </a:r>
                    </a:p>
                    <a:p>
                      <a:pPr algn="l"/>
                      <a:r>
                        <a:rPr lang="en-US" sz="2400" b="0" baseline="0" dirty="0" smtClean="0">
                          <a:solidFill>
                            <a:schemeClr val="tx1"/>
                          </a:solidFill>
                          <a:latin typeface="Arial" pitchFamily="34" charset="0"/>
                          <a:cs typeface="Arial" pitchFamily="34" charset="0"/>
                        </a:rPr>
                        <a:t>Seafood</a:t>
                      </a:r>
                      <a:endParaRPr lang="en-US" sz="1800" b="0" dirty="0" smtClean="0">
                        <a:solidFill>
                          <a:schemeClr val="tx1"/>
                        </a:solidFill>
                        <a:latin typeface="Arial" pitchFamily="34" charset="0"/>
                        <a:cs typeface="Arial" pitchFamily="34" charset="0"/>
                      </a:endParaRPr>
                    </a:p>
                    <a:p>
                      <a:pPr algn="l"/>
                      <a:r>
                        <a:rPr lang="en-US" sz="2400" b="0" dirty="0" smtClean="0">
                          <a:solidFill>
                            <a:schemeClr val="tx1"/>
                          </a:solidFill>
                          <a:latin typeface="Arial" pitchFamily="34" charset="0"/>
                          <a:cs typeface="Arial" pitchFamily="34" charset="0"/>
                        </a:rPr>
                        <a:t>Lean</a:t>
                      </a:r>
                      <a:r>
                        <a:rPr lang="en-US" sz="2400" b="0" baseline="0" dirty="0" smtClean="0">
                          <a:solidFill>
                            <a:schemeClr val="tx1"/>
                          </a:solidFill>
                          <a:latin typeface="Arial" pitchFamily="34" charset="0"/>
                          <a:cs typeface="Arial" pitchFamily="34" charset="0"/>
                        </a:rPr>
                        <a:t> meat (ground beef, pork loin, roasts)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7894">
                <a:tc>
                  <a:txBody>
                    <a:bodyPr/>
                    <a:lstStyle/>
                    <a:p>
                      <a:pPr algn="ctr"/>
                      <a:r>
                        <a:rPr lang="en-US" sz="2400" dirty="0" smtClean="0">
                          <a:latin typeface="Arial" pitchFamily="34" charset="0"/>
                          <a:cs typeface="Arial" pitchFamily="34" charset="0"/>
                        </a:rPr>
                        <a:t>Meat Alternate</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Cheese</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Eggs</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Yogurt</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Cooked dry beans or peas</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Nuts and seeds* </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Peanut butter or other nut/seed butters</a:t>
                      </a:r>
                    </a:p>
                    <a:p>
                      <a:pPr marL="0" marR="0" lvl="1" indent="0" algn="l" defTabSz="1218987"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Alternate protein products</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Rectangle 9"/>
          <p:cNvSpPr/>
          <p:nvPr/>
        </p:nvSpPr>
        <p:spPr>
          <a:xfrm>
            <a:off x="533400" y="5181600"/>
            <a:ext cx="6324600" cy="646331"/>
          </a:xfrm>
          <a:prstGeom prst="rect">
            <a:avLst/>
          </a:prstGeom>
        </p:spPr>
        <p:txBody>
          <a:bodyPr wrap="square">
            <a:spAutoFit/>
          </a:bodyPr>
          <a:lstStyle/>
          <a:p>
            <a:r>
              <a:rPr lang="en-US" i="1" dirty="0" smtClean="0"/>
              <a:t>* No more than one-half of the meat/meat alternate requirement for lunch &amp; supper</a:t>
            </a:r>
            <a:endParaRPr lang="en-US" i="1" dirty="0"/>
          </a:p>
        </p:txBody>
      </p:sp>
      <p:pic>
        <p:nvPicPr>
          <p:cNvPr id="25602" name="Picture 2" descr="http://extension.oregonstate.edu/fcd/nutrition/ewfl/img/meat.jpg"/>
          <p:cNvPicPr>
            <a:picLocks noChangeAspect="1" noChangeArrowheads="1"/>
          </p:cNvPicPr>
          <p:nvPr/>
        </p:nvPicPr>
        <p:blipFill>
          <a:blip r:embed="rId4" cstate="print"/>
          <a:srcRect/>
          <a:stretch>
            <a:fillRect/>
          </a:stretch>
        </p:blipFill>
        <p:spPr bwMode="auto">
          <a:xfrm>
            <a:off x="6458024" y="5105400"/>
            <a:ext cx="2685976" cy="1752600"/>
          </a:xfrm>
          <a:prstGeom prst="rect">
            <a:avLst/>
          </a:prstGeom>
          <a:noFill/>
        </p:spPr>
      </p:pic>
      <p:pic>
        <p:nvPicPr>
          <p:cNvPr id="6" name="~PP1924.WAV">
            <a:hlinkClick r:id="" action="ppaction://media"/>
          </p:cNvPr>
          <p:cNvPicPr>
            <a:picLocks noRot="1" noChangeAspect="1"/>
          </p:cNvPicPr>
          <p:nvPr>
            <a:wavAudioFile r:embed="rId1" name="~PP1924.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67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219200"/>
          <a:ext cx="8534400" cy="4587240"/>
        </p:xfrm>
        <a:graphic>
          <a:graphicData uri="http://schemas.openxmlformats.org/drawingml/2006/table">
            <a:tbl>
              <a:tblPr firstRow="1" bandRow="1">
                <a:tableStyleId>{ED083AE6-46FA-4A59-8FB0-9F97EB10719F}</a:tableStyleId>
              </a:tblPr>
              <a:tblGrid>
                <a:gridCol w="4431324"/>
                <a:gridCol w="2133600"/>
                <a:gridCol w="1969476"/>
              </a:tblGrid>
              <a:tr h="518160">
                <a:tc>
                  <a:txBody>
                    <a:bodyPr/>
                    <a:lstStyle/>
                    <a:p>
                      <a:pPr algn="ctr"/>
                      <a:r>
                        <a:rPr lang="en-US" sz="2800" dirty="0" smtClean="0">
                          <a:latin typeface="Arial" pitchFamily="34" charset="0"/>
                          <a:cs typeface="Arial" pitchFamily="34" charset="0"/>
                        </a:rPr>
                        <a:t>Food</a:t>
                      </a:r>
                      <a:endParaRPr lang="en-US" sz="2800" dirty="0">
                        <a:solidFill>
                          <a:srgbClr val="800000"/>
                        </a:solidFill>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Amount</a:t>
                      </a:r>
                      <a:endParaRPr lang="en-US" sz="2800" dirty="0">
                        <a:solidFill>
                          <a:srgbClr val="800000"/>
                        </a:solidFill>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M/MA</a:t>
                      </a:r>
                      <a:r>
                        <a:rPr lang="en-US" sz="2800" baseline="0" dirty="0" smtClean="0">
                          <a:latin typeface="Arial" pitchFamily="34" charset="0"/>
                          <a:cs typeface="Arial" pitchFamily="34" charset="0"/>
                        </a:rPr>
                        <a:t> </a:t>
                      </a:r>
                      <a:endParaRPr lang="en-US" sz="2800" dirty="0">
                        <a:solidFill>
                          <a:srgbClr val="800000"/>
                        </a:solidFill>
                        <a:latin typeface="Arial" pitchFamily="34" charset="0"/>
                        <a:cs typeface="Arial" pitchFamily="34" charset="0"/>
                      </a:endParaRPr>
                    </a:p>
                  </a:txBody>
                  <a:tcPr/>
                </a:tc>
              </a:tr>
              <a:tr h="563880">
                <a:tc>
                  <a:txBody>
                    <a:bodyPr/>
                    <a:lstStyle/>
                    <a:p>
                      <a:pPr algn="ctr"/>
                      <a:r>
                        <a:rPr lang="en-US" sz="2000" dirty="0" smtClean="0">
                          <a:latin typeface="Arial" pitchFamily="34" charset="0"/>
                          <a:cs typeface="Arial" pitchFamily="34" charset="0"/>
                        </a:rPr>
                        <a:t>Yogurt</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4</a:t>
                      </a:r>
                      <a:r>
                        <a:rPr lang="en-US" sz="2000" baseline="0" dirty="0" smtClean="0">
                          <a:latin typeface="Arial" pitchFamily="34" charset="0"/>
                          <a:cs typeface="Arial" pitchFamily="34" charset="0"/>
                        </a:rPr>
                        <a:t> oz serving </a:t>
                      </a:r>
                    </a:p>
                    <a:p>
                      <a:pPr algn="ctr"/>
                      <a:r>
                        <a:rPr lang="en-US" sz="2000" baseline="0" dirty="0" smtClean="0">
                          <a:latin typeface="Arial" pitchFamily="34" charset="0"/>
                          <a:cs typeface="Arial" pitchFamily="34" charset="0"/>
                        </a:rPr>
                        <a:t>(½ cup)</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1 oz</a:t>
                      </a:r>
                      <a:endParaRPr lang="en-US" sz="2000" dirty="0">
                        <a:latin typeface="Arial" pitchFamily="34" charset="0"/>
                        <a:cs typeface="Arial" pitchFamily="34" charset="0"/>
                      </a:endParaRPr>
                    </a:p>
                  </a:txBody>
                  <a:tcPr anchor="ctr"/>
                </a:tc>
              </a:tr>
              <a:tr h="563880">
                <a:tc>
                  <a:txBody>
                    <a:bodyPr/>
                    <a:lstStyle/>
                    <a:p>
                      <a:pPr algn="ctr"/>
                      <a:r>
                        <a:rPr lang="en-US" sz="2000" dirty="0" smtClean="0">
                          <a:latin typeface="Arial" pitchFamily="34" charset="0"/>
                          <a:cs typeface="Arial" pitchFamily="34" charset="0"/>
                        </a:rPr>
                        <a:t>Nut</a:t>
                      </a:r>
                      <a:r>
                        <a:rPr lang="en-US" sz="2000" baseline="0" dirty="0" smtClean="0">
                          <a:latin typeface="Arial" pitchFamily="34" charset="0"/>
                          <a:cs typeface="Arial" pitchFamily="34" charset="0"/>
                        </a:rPr>
                        <a:t> or Seed Butters</a:t>
                      </a:r>
                    </a:p>
                  </a:txBody>
                  <a:tcPr anchor="ctr"/>
                </a:tc>
                <a:tc>
                  <a:txBody>
                    <a:bodyPr/>
                    <a:lstStyle/>
                    <a:p>
                      <a:pPr algn="ctr"/>
                      <a:r>
                        <a:rPr lang="en-US" sz="2000" dirty="0" smtClean="0">
                          <a:latin typeface="Arial" pitchFamily="34" charset="0"/>
                          <a:cs typeface="Arial" pitchFamily="34" charset="0"/>
                        </a:rPr>
                        <a:t>2 Tablespoons</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1 oz</a:t>
                      </a:r>
                      <a:endParaRPr lang="en-US" sz="2000" dirty="0">
                        <a:latin typeface="Arial" pitchFamily="34" charset="0"/>
                        <a:cs typeface="Arial" pitchFamily="34" charset="0"/>
                      </a:endParaRPr>
                    </a:p>
                  </a:txBody>
                  <a:tcPr anchor="ctr"/>
                </a:tc>
              </a:tr>
              <a:tr h="563880">
                <a:tc>
                  <a:txBody>
                    <a:bodyPr/>
                    <a:lstStyle/>
                    <a:p>
                      <a:pPr algn="ctr">
                        <a:buFont typeface="Arial" pitchFamily="34" charset="0"/>
                        <a:buNone/>
                      </a:pPr>
                      <a:r>
                        <a:rPr lang="en-US" sz="2000" dirty="0" smtClean="0">
                          <a:latin typeface="Arial" pitchFamily="34" charset="0"/>
                          <a:cs typeface="Arial" pitchFamily="34" charset="0"/>
                        </a:rPr>
                        <a:t>Cheese Food,</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Cheese Spread, Cottage Cheese, Ricotta Cheese</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2 oz serving</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1 oz</a:t>
                      </a:r>
                      <a:endParaRPr lang="en-US" sz="2000" dirty="0">
                        <a:latin typeface="Arial" pitchFamily="34" charset="0"/>
                        <a:cs typeface="Arial" pitchFamily="34" charset="0"/>
                      </a:endParaRPr>
                    </a:p>
                  </a:txBody>
                  <a:tcPr anchor="ctr"/>
                </a:tc>
              </a:tr>
              <a:tr h="563880">
                <a:tc>
                  <a:txBody>
                    <a:bodyPr/>
                    <a:lstStyle/>
                    <a:p>
                      <a:pPr algn="ctr"/>
                      <a:r>
                        <a:rPr lang="en-US" sz="2000" dirty="0" smtClean="0">
                          <a:latin typeface="Arial" pitchFamily="34" charset="0"/>
                          <a:cs typeface="Arial" pitchFamily="34" charset="0"/>
                        </a:rPr>
                        <a:t>Natural</a:t>
                      </a:r>
                      <a:r>
                        <a:rPr lang="en-US" sz="2000" baseline="0" dirty="0" smtClean="0">
                          <a:latin typeface="Arial" pitchFamily="34" charset="0"/>
                          <a:cs typeface="Arial" pitchFamily="34" charset="0"/>
                        </a:rPr>
                        <a:t> Cheese</a:t>
                      </a:r>
                    </a:p>
                    <a:p>
                      <a:pPr algn="ctr"/>
                      <a:r>
                        <a:rPr lang="en-US" sz="2000" baseline="0" dirty="0" smtClean="0">
                          <a:latin typeface="Arial" pitchFamily="34" charset="0"/>
                          <a:cs typeface="Arial" pitchFamily="34" charset="0"/>
                        </a:rPr>
                        <a:t>Pasteurized Process Cheese</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1 oz serving</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1 oz</a:t>
                      </a:r>
                      <a:endParaRPr lang="en-US" sz="2000" dirty="0">
                        <a:latin typeface="Arial" pitchFamily="34" charset="0"/>
                        <a:cs typeface="Arial" pitchFamily="34" charset="0"/>
                      </a:endParaRPr>
                    </a:p>
                  </a:txBody>
                  <a:tcPr anchor="ctr"/>
                </a:tc>
              </a:tr>
              <a:tr h="563880">
                <a:tc>
                  <a:txBody>
                    <a:bodyPr/>
                    <a:lstStyle/>
                    <a:p>
                      <a:pPr algn="ctr"/>
                      <a:r>
                        <a:rPr lang="en-US" sz="2000" dirty="0" smtClean="0">
                          <a:latin typeface="Arial" pitchFamily="34" charset="0"/>
                          <a:cs typeface="Arial" pitchFamily="34" charset="0"/>
                        </a:rPr>
                        <a:t>Imitation Cheese, Cheese Product</a:t>
                      </a:r>
                    </a:p>
                    <a:p>
                      <a:pPr algn="ctr"/>
                      <a:r>
                        <a:rPr lang="en-US" sz="2000" dirty="0" smtClean="0">
                          <a:latin typeface="Arial" pitchFamily="34" charset="0"/>
                          <a:cs typeface="Arial" pitchFamily="34" charset="0"/>
                        </a:rPr>
                        <a:t>Velveeta,</a:t>
                      </a:r>
                      <a:r>
                        <a:rPr lang="en-US" sz="2000" baseline="0" dirty="0" smtClean="0">
                          <a:latin typeface="Arial" pitchFamily="34" charset="0"/>
                          <a:cs typeface="Arial" pitchFamily="34" charset="0"/>
                        </a:rPr>
                        <a:t> Powdered Cheese</a:t>
                      </a:r>
                      <a:endParaRPr lang="en-US" sz="2000" dirty="0">
                        <a:latin typeface="Arial" pitchFamily="34" charset="0"/>
                        <a:cs typeface="Arial" pitchFamily="34" charset="0"/>
                      </a:endParaRPr>
                    </a:p>
                  </a:txBody>
                  <a:tcPr anchor="ctr"/>
                </a:tc>
                <a:tc gridSpan="2">
                  <a:txBody>
                    <a:bodyPr/>
                    <a:lstStyle/>
                    <a:p>
                      <a:pPr algn="ctr"/>
                      <a:r>
                        <a:rPr lang="en-US" sz="2000" dirty="0" smtClean="0">
                          <a:latin typeface="Arial" pitchFamily="34" charset="0"/>
                          <a:cs typeface="Arial" pitchFamily="34" charset="0"/>
                        </a:rPr>
                        <a:t>NOT CREDITABLE</a:t>
                      </a:r>
                      <a:endParaRPr lang="en-US" sz="2000" dirty="0">
                        <a:latin typeface="Arial" pitchFamily="34" charset="0"/>
                        <a:cs typeface="Arial" pitchFamily="34" charset="0"/>
                      </a:endParaRPr>
                    </a:p>
                  </a:txBody>
                  <a:tcPr anchor="ctr"/>
                </a:tc>
                <a:tc hMerge="1">
                  <a:txBody>
                    <a:bodyPr/>
                    <a:lstStyle/>
                    <a:p>
                      <a:pPr algn="ctr"/>
                      <a:endParaRPr lang="en-US" sz="2000" dirty="0"/>
                    </a:p>
                  </a:txBody>
                  <a:tcPr/>
                </a:tc>
              </a:tr>
              <a:tr h="563880">
                <a:tc>
                  <a:txBody>
                    <a:bodyPr/>
                    <a:lstStyle/>
                    <a:p>
                      <a:pPr algn="ctr"/>
                      <a:r>
                        <a:rPr lang="en-US" sz="2000" dirty="0" smtClean="0">
                          <a:latin typeface="Arial" pitchFamily="34" charset="0"/>
                          <a:cs typeface="Arial" pitchFamily="34" charset="0"/>
                        </a:rPr>
                        <a:t>Cheese Sauce</a:t>
                      </a:r>
                      <a:endParaRPr lang="en-US" sz="2000" dirty="0">
                        <a:latin typeface="Arial" pitchFamily="34" charset="0"/>
                        <a:cs typeface="Arial" pitchFamily="34" charset="0"/>
                      </a:endParaRPr>
                    </a:p>
                  </a:txBody>
                  <a:tcPr anchor="ctr"/>
                </a:tc>
                <a:tc gridSpan="2">
                  <a:txBody>
                    <a:bodyPr/>
                    <a:lstStyle/>
                    <a:p>
                      <a:pPr algn="ctr"/>
                      <a:r>
                        <a:rPr lang="en-US" sz="2000" dirty="0" smtClean="0">
                          <a:latin typeface="Arial" pitchFamily="34" charset="0"/>
                          <a:cs typeface="Arial" pitchFamily="34" charset="0"/>
                        </a:rPr>
                        <a:t>REQUIRES CHILD</a:t>
                      </a:r>
                      <a:r>
                        <a:rPr lang="en-US" sz="2000" baseline="0" dirty="0" smtClean="0">
                          <a:latin typeface="Arial" pitchFamily="34" charset="0"/>
                          <a:cs typeface="Arial" pitchFamily="34" charset="0"/>
                        </a:rPr>
                        <a:t> NUTRITION LABEL</a:t>
                      </a:r>
                      <a:endParaRPr lang="en-US" sz="2000" dirty="0">
                        <a:latin typeface="Arial" pitchFamily="34" charset="0"/>
                        <a:cs typeface="Arial" pitchFamily="34" charset="0"/>
                      </a:endParaRPr>
                    </a:p>
                  </a:txBody>
                  <a:tcPr anchor="ctr"/>
                </a:tc>
                <a:tc hMerge="1">
                  <a:txBody>
                    <a:bodyPr/>
                    <a:lstStyle/>
                    <a:p>
                      <a:pPr algn="ctr"/>
                      <a:endParaRPr lang="en-US" sz="2000" dirty="0"/>
                    </a:p>
                  </a:txBody>
                  <a:tcPr/>
                </a:tc>
              </a:tr>
            </a:tbl>
          </a:graphicData>
        </a:graphic>
      </p:graphicFrame>
      <p:sp>
        <p:nvSpPr>
          <p:cNvPr id="5" name="Rectangle 2"/>
          <p:cNvSpPr>
            <a:spLocks noGrp="1" noChangeArrowheads="1"/>
          </p:cNvSpPr>
          <p:nvPr>
            <p:ph type="title"/>
          </p:nvPr>
        </p:nvSpPr>
        <p:spPr>
          <a:xfrm>
            <a:off x="228600" y="288925"/>
            <a:ext cx="8458200" cy="1006475"/>
          </a:xfrm>
        </p:spPr>
        <p:txBody>
          <a:bodyPr>
            <a:noAutofit/>
          </a:bodyPr>
          <a:lstStyle/>
          <a:p>
            <a:pPr algn="ctr"/>
            <a:r>
              <a:rPr lang="en-US" sz="3600" dirty="0" smtClean="0">
                <a:solidFill>
                  <a:schemeClr val="accent4"/>
                </a:solidFill>
              </a:rPr>
              <a:t>Serving Amounts for Meat Alternates</a:t>
            </a:r>
            <a:endParaRPr lang="en-US" sz="3600" dirty="0">
              <a:solidFill>
                <a:schemeClr val="accent4"/>
              </a:solidFill>
            </a:endParaRPr>
          </a:p>
        </p:txBody>
      </p:sp>
      <p:pic>
        <p:nvPicPr>
          <p:cNvPr id="6" name="~PP2203.WAV">
            <a:hlinkClick r:id="" action="ppaction://media"/>
          </p:cNvPr>
          <p:cNvPicPr>
            <a:picLocks noRot="1" noChangeAspect="1"/>
          </p:cNvPicPr>
          <p:nvPr>
            <a:wavAudioFile r:embed="rId1" name="~PP2203.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738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305800" cy="3505200"/>
          </a:xfrm>
        </p:spPr>
        <p:txBody>
          <a:bodyPr>
            <a:normAutofit/>
          </a:bodyPr>
          <a:lstStyle/>
          <a:p>
            <a:pPr marL="342900" lvl="1" indent="-342900">
              <a:spcBef>
                <a:spcPts val="0"/>
              </a:spcBef>
              <a:spcAft>
                <a:spcPts val="600"/>
              </a:spcAft>
              <a:buSzPct val="150000"/>
              <a:buFont typeface="Lucida Sans Unicode" pitchFamily="34" charset="0"/>
              <a:buChar char="‣"/>
            </a:pPr>
            <a:r>
              <a:rPr lang="en-US" sz="3200" kern="1200" dirty="0" smtClean="0">
                <a:latin typeface="Arial" pitchFamily="34" charset="0"/>
                <a:ea typeface="Tahoma" pitchFamily="34" charset="0"/>
                <a:cs typeface="Arial" pitchFamily="34" charset="0"/>
              </a:rPr>
              <a:t>Lunch/Supper</a:t>
            </a:r>
          </a:p>
          <a:p>
            <a:pPr marL="793925" lvl="2" indent="-342900">
              <a:spcBef>
                <a:spcPts val="0"/>
              </a:spcBef>
              <a:spcAft>
                <a:spcPts val="600"/>
              </a:spcAft>
              <a:buClr>
                <a:schemeClr val="bg2">
                  <a:lumMod val="50000"/>
                </a:schemeClr>
              </a:buClr>
              <a:buFontTx/>
              <a:buChar char="•"/>
            </a:pPr>
            <a:r>
              <a:rPr lang="en-US" sz="3200" kern="1200" dirty="0" smtClean="0">
                <a:latin typeface="Arial" pitchFamily="34" charset="0"/>
                <a:ea typeface="Tahoma" pitchFamily="34" charset="0"/>
                <a:cs typeface="Arial" pitchFamily="34" charset="0"/>
              </a:rPr>
              <a:t>Must be serve as part of main dish OR</a:t>
            </a:r>
          </a:p>
          <a:p>
            <a:pPr marL="793925" lvl="2" indent="-342900">
              <a:spcBef>
                <a:spcPts val="0"/>
              </a:spcBef>
              <a:spcAft>
                <a:spcPts val="1800"/>
              </a:spcAft>
              <a:buClr>
                <a:schemeClr val="bg2">
                  <a:lumMod val="50000"/>
                </a:schemeClr>
              </a:buClr>
              <a:buFontTx/>
              <a:buChar char="•"/>
            </a:pPr>
            <a:r>
              <a:rPr lang="en-US" sz="3200" kern="1200" dirty="0" smtClean="0">
                <a:latin typeface="Arial" pitchFamily="34" charset="0"/>
                <a:ea typeface="Tahoma" pitchFamily="34" charset="0"/>
                <a:cs typeface="Arial" pitchFamily="34" charset="0"/>
              </a:rPr>
              <a:t>In a main dish with one other item</a:t>
            </a:r>
          </a:p>
          <a:p>
            <a:pPr marL="342900" lvl="1" indent="-342900">
              <a:spcBef>
                <a:spcPts val="0"/>
              </a:spcBef>
              <a:spcAft>
                <a:spcPts val="1800"/>
              </a:spcAft>
              <a:buSzPct val="150000"/>
              <a:buFont typeface="Lucida Sans Unicode" pitchFamily="34" charset="0"/>
              <a:buChar char="‣"/>
            </a:pPr>
            <a:r>
              <a:rPr lang="en-US" sz="3200" dirty="0" smtClean="0">
                <a:latin typeface="Arial" pitchFamily="34" charset="0"/>
                <a:cs typeface="Arial" pitchFamily="34" charset="0"/>
              </a:rPr>
              <a:t>¼ ounce is minimum amount that can be served</a:t>
            </a:r>
            <a:endParaRPr lang="en-US" sz="3200" dirty="0" smtClean="0">
              <a:latin typeface="Tahoma" charset="0"/>
            </a:endParaRPr>
          </a:p>
        </p:txBody>
      </p:sp>
      <p:sp>
        <p:nvSpPr>
          <p:cNvPr id="4" name="Rectangle 2"/>
          <p:cNvSpPr>
            <a:spLocks noGrp="1" noChangeArrowheads="1"/>
          </p:cNvSpPr>
          <p:nvPr>
            <p:ph type="title"/>
          </p:nvPr>
        </p:nvSpPr>
        <p:spPr>
          <a:xfrm>
            <a:off x="2819400" y="685800"/>
            <a:ext cx="6096000" cy="1082675"/>
          </a:xfrm>
        </p:spPr>
        <p:txBody>
          <a:bodyPr>
            <a:normAutofit/>
          </a:bodyPr>
          <a:lstStyle/>
          <a:p>
            <a:pPr algn="ctr"/>
            <a:r>
              <a:rPr lang="en-US" sz="4000" dirty="0">
                <a:solidFill>
                  <a:schemeClr val="accent4"/>
                </a:solidFill>
              </a:rPr>
              <a:t>Meat/Meat Alternate</a:t>
            </a:r>
          </a:p>
        </p:txBody>
      </p:sp>
      <p:pic>
        <p:nvPicPr>
          <p:cNvPr id="21508" name="Picture 4" descr="http://www.swissfitt.com/wp-content/uploads/Healthy_Protein_Foods-300x201.jpg"/>
          <p:cNvPicPr>
            <a:picLocks noChangeAspect="1" noChangeArrowheads="1"/>
          </p:cNvPicPr>
          <p:nvPr/>
        </p:nvPicPr>
        <p:blipFill>
          <a:blip r:embed="rId4" cstate="print"/>
          <a:srcRect/>
          <a:stretch>
            <a:fillRect/>
          </a:stretch>
        </p:blipFill>
        <p:spPr bwMode="auto">
          <a:xfrm>
            <a:off x="0" y="0"/>
            <a:ext cx="2857500" cy="1914525"/>
          </a:xfrm>
          <a:prstGeom prst="rect">
            <a:avLst/>
          </a:prstGeom>
          <a:noFill/>
        </p:spPr>
      </p:pic>
      <p:pic>
        <p:nvPicPr>
          <p:cNvPr id="5" name="~PP1457.WAV">
            <a:hlinkClick r:id="" action="ppaction://media"/>
          </p:cNvPr>
          <p:cNvPicPr>
            <a:picLocks noRot="1" noChangeAspect="1"/>
          </p:cNvPicPr>
          <p:nvPr>
            <a:wavAudioFile r:embed="rId1" name="~PP1457.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95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066800" y="5334000"/>
            <a:ext cx="6858000" cy="685800"/>
          </a:xfrm>
        </p:spPr>
        <p:txBody>
          <a:bodyPr>
            <a:normAutofit/>
          </a:bodyPr>
          <a:lstStyle/>
          <a:p>
            <a:pPr marL="0" indent="0">
              <a:buNone/>
            </a:pPr>
            <a:r>
              <a:rPr lang="en-US" sz="1800" b="1" dirty="0" smtClean="0">
                <a:latin typeface="Arial" pitchFamily="34" charset="0"/>
                <a:cs typeface="Arial" pitchFamily="34" charset="0"/>
              </a:rPr>
              <a:t>Remember: </a:t>
            </a:r>
            <a:r>
              <a:rPr lang="en-US" sz="1800" dirty="0" smtClean="0">
                <a:solidFill>
                  <a:srgbClr val="800000"/>
                </a:solidFill>
                <a:latin typeface="Arial" pitchFamily="34" charset="0"/>
                <a:cs typeface="Arial" pitchFamily="34" charset="0"/>
              </a:rPr>
              <a:t>Potatoes are a vegetable </a:t>
            </a:r>
            <a:r>
              <a:rPr lang="en-US" sz="1800" dirty="0" smtClean="0">
                <a:latin typeface="Arial" pitchFamily="34" charset="0"/>
                <a:cs typeface="Arial" pitchFamily="34" charset="0"/>
              </a:rPr>
              <a:t>(Baked, mashed, roasted, hash browns, </a:t>
            </a:r>
            <a:r>
              <a:rPr lang="en-US" sz="1800" dirty="0" err="1" smtClean="0">
                <a:latin typeface="Arial" pitchFamily="34" charset="0"/>
                <a:cs typeface="Arial" pitchFamily="34" charset="0"/>
              </a:rPr>
              <a:t>french</a:t>
            </a:r>
            <a:r>
              <a:rPr lang="en-US" sz="1800" dirty="0" smtClean="0">
                <a:latin typeface="Arial" pitchFamily="34" charset="0"/>
                <a:cs typeface="Arial" pitchFamily="34" charset="0"/>
              </a:rPr>
              <a:t> fries, tater tots) </a:t>
            </a:r>
            <a:endParaRPr lang="en-US" sz="1800" dirty="0">
              <a:latin typeface="Arial" pitchFamily="34" charset="0"/>
              <a:cs typeface="Arial" pitchFamily="34" charset="0"/>
            </a:endParaRPr>
          </a:p>
        </p:txBody>
      </p:sp>
      <p:sp>
        <p:nvSpPr>
          <p:cNvPr id="40962" name="Rectangle 2"/>
          <p:cNvSpPr>
            <a:spLocks noGrp="1" noChangeArrowheads="1"/>
          </p:cNvSpPr>
          <p:nvPr>
            <p:ph type="title"/>
          </p:nvPr>
        </p:nvSpPr>
        <p:spPr>
          <a:xfrm>
            <a:off x="381000" y="304800"/>
            <a:ext cx="8305800" cy="1006475"/>
          </a:xfrm>
        </p:spPr>
        <p:txBody>
          <a:bodyPr>
            <a:normAutofit/>
          </a:bodyPr>
          <a:lstStyle/>
          <a:p>
            <a:pPr algn="ctr"/>
            <a:r>
              <a:rPr lang="en-US" sz="4000" dirty="0" smtClean="0">
                <a:solidFill>
                  <a:schemeClr val="accent4"/>
                </a:solidFill>
              </a:rPr>
              <a:t>Fruits and Vegetables</a:t>
            </a:r>
            <a:endParaRPr lang="en-US" sz="4000" dirty="0">
              <a:solidFill>
                <a:schemeClr val="accent4"/>
              </a:solidFill>
            </a:endParaRPr>
          </a:p>
        </p:txBody>
      </p:sp>
      <p:graphicFrame>
        <p:nvGraphicFramePr>
          <p:cNvPr id="11" name="Table 10"/>
          <p:cNvGraphicFramePr>
            <a:graphicFrameLocks noGrp="1"/>
          </p:cNvGraphicFramePr>
          <p:nvPr/>
        </p:nvGraphicFramePr>
        <p:xfrm>
          <a:off x="381000" y="1371600"/>
          <a:ext cx="8382000" cy="3878534"/>
        </p:xfrm>
        <a:graphic>
          <a:graphicData uri="http://schemas.openxmlformats.org/drawingml/2006/table">
            <a:tbl>
              <a:tblPr firstRow="1" bandRow="1">
                <a:tableStyleId>{93296810-A885-4BE3-A3E7-6D5BEEA58F35}</a:tableStyleId>
              </a:tblPr>
              <a:tblGrid>
                <a:gridCol w="1972235"/>
                <a:gridCol w="6409765"/>
              </a:tblGrid>
              <a:tr h="1303066">
                <a:tc>
                  <a:txBody>
                    <a:bodyPr/>
                    <a:lstStyle/>
                    <a:p>
                      <a:pPr algn="ctr"/>
                      <a:r>
                        <a:rPr lang="en-US" sz="2400" b="0" dirty="0" smtClean="0">
                          <a:solidFill>
                            <a:schemeClr val="tx1"/>
                          </a:solidFill>
                          <a:latin typeface="Arial" pitchFamily="34" charset="0"/>
                          <a:cs typeface="Arial" pitchFamily="34" charset="0"/>
                        </a:rPr>
                        <a:t>Fruits</a:t>
                      </a:r>
                      <a:endParaRPr lang="en-US" sz="2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400" b="0" baseline="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7734">
                <a:tc>
                  <a:txBody>
                    <a:bodyPr/>
                    <a:lstStyle/>
                    <a:p>
                      <a:pPr algn="ctr"/>
                      <a:r>
                        <a:rPr lang="en-US" sz="2400" dirty="0" smtClean="0">
                          <a:latin typeface="Arial" pitchFamily="34" charset="0"/>
                          <a:cs typeface="Arial" pitchFamily="34" charset="0"/>
                        </a:rPr>
                        <a:t>Vegetables</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7734">
                <a:tc>
                  <a:txBody>
                    <a:bodyPr/>
                    <a:lstStyle/>
                    <a:p>
                      <a:pPr algn="ctr"/>
                      <a:r>
                        <a:rPr lang="en-US" sz="2400" dirty="0" smtClean="0">
                          <a:latin typeface="Arial" pitchFamily="34" charset="0"/>
                          <a:cs typeface="Arial" pitchFamily="34" charset="0"/>
                        </a:rPr>
                        <a:t>100%</a:t>
                      </a:r>
                      <a:r>
                        <a:rPr lang="en-US" sz="2400" baseline="0" dirty="0" smtClean="0">
                          <a:latin typeface="Arial" pitchFamily="34" charset="0"/>
                          <a:cs typeface="Arial" pitchFamily="34" charset="0"/>
                        </a:rPr>
                        <a:t> Fruit Juices</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9458" name="Picture 2" descr="http://www.hairgrowthhandbook.com/wp-content/uploads/2014/02/fruit.jpg"/>
          <p:cNvPicPr>
            <a:picLocks noChangeAspect="1" noChangeArrowheads="1"/>
          </p:cNvPicPr>
          <p:nvPr/>
        </p:nvPicPr>
        <p:blipFill>
          <a:blip r:embed="rId4" cstate="print"/>
          <a:srcRect/>
          <a:stretch>
            <a:fillRect/>
          </a:stretch>
        </p:blipFill>
        <p:spPr bwMode="auto">
          <a:xfrm>
            <a:off x="4648200" y="1447800"/>
            <a:ext cx="1752600" cy="1162202"/>
          </a:xfrm>
          <a:prstGeom prst="rect">
            <a:avLst/>
          </a:prstGeom>
          <a:noFill/>
        </p:spPr>
      </p:pic>
      <p:pic>
        <p:nvPicPr>
          <p:cNvPr id="19460" name="Picture 4" descr="http://3.bp.blogspot.com/-BU7-slFe9ms/UOmd-mcs1VI/AAAAAAAAAZE/cn_ijkPOWn0/s1600/Large+Fruit+Salad.jpg"/>
          <p:cNvPicPr>
            <a:picLocks noChangeAspect="1" noChangeArrowheads="1"/>
          </p:cNvPicPr>
          <p:nvPr/>
        </p:nvPicPr>
        <p:blipFill>
          <a:blip r:embed="rId5" cstate="print"/>
          <a:srcRect l="1145" t="3848"/>
          <a:stretch>
            <a:fillRect/>
          </a:stretch>
        </p:blipFill>
        <p:spPr bwMode="auto">
          <a:xfrm>
            <a:off x="6629400" y="1600200"/>
            <a:ext cx="1828800" cy="1015574"/>
          </a:xfrm>
          <a:prstGeom prst="rect">
            <a:avLst/>
          </a:prstGeom>
          <a:noFill/>
        </p:spPr>
      </p:pic>
      <p:pic>
        <p:nvPicPr>
          <p:cNvPr id="19462" name="Picture 6" descr="http://4.bp.blogspot.com/-qe5qCg6maPE/TXOuxooQ60I/AAAAAAAABjU/iykhvxa2c-A/s1600/delmonte-fruitcocktaillarge.jpg"/>
          <p:cNvPicPr>
            <a:picLocks noChangeAspect="1" noChangeArrowheads="1"/>
          </p:cNvPicPr>
          <p:nvPr/>
        </p:nvPicPr>
        <p:blipFill>
          <a:blip r:embed="rId6" cstate="print"/>
          <a:srcRect/>
          <a:stretch>
            <a:fillRect/>
          </a:stretch>
        </p:blipFill>
        <p:spPr bwMode="auto">
          <a:xfrm>
            <a:off x="2590800" y="1524000"/>
            <a:ext cx="1464714" cy="1066800"/>
          </a:xfrm>
          <a:prstGeom prst="rect">
            <a:avLst/>
          </a:prstGeom>
          <a:noFill/>
        </p:spPr>
      </p:pic>
      <p:pic>
        <p:nvPicPr>
          <p:cNvPr id="19464" name="Picture 8" descr="http://www.muddernaut.com/home/wp-content/uploads/2014/02/fresh-vegetables.jpg"/>
          <p:cNvPicPr>
            <a:picLocks noChangeAspect="1" noChangeArrowheads="1"/>
          </p:cNvPicPr>
          <p:nvPr/>
        </p:nvPicPr>
        <p:blipFill>
          <a:blip r:embed="rId7" cstate="print"/>
          <a:srcRect/>
          <a:stretch>
            <a:fillRect/>
          </a:stretch>
        </p:blipFill>
        <p:spPr bwMode="auto">
          <a:xfrm>
            <a:off x="4495800" y="2819400"/>
            <a:ext cx="1828800" cy="973906"/>
          </a:xfrm>
          <a:prstGeom prst="rect">
            <a:avLst/>
          </a:prstGeom>
          <a:noFill/>
        </p:spPr>
      </p:pic>
      <p:pic>
        <p:nvPicPr>
          <p:cNvPr id="19466" name="Picture 10" descr="http://www.veganmecca.com/image-files/vegetable_soup.gif"/>
          <p:cNvPicPr>
            <a:picLocks noChangeAspect="1" noChangeArrowheads="1"/>
          </p:cNvPicPr>
          <p:nvPr/>
        </p:nvPicPr>
        <p:blipFill>
          <a:blip r:embed="rId8" cstate="print"/>
          <a:srcRect l="2279" t="11429" r="1994" b="10857"/>
          <a:stretch>
            <a:fillRect/>
          </a:stretch>
        </p:blipFill>
        <p:spPr bwMode="auto">
          <a:xfrm>
            <a:off x="2667000" y="2743200"/>
            <a:ext cx="1371600" cy="1110343"/>
          </a:xfrm>
          <a:prstGeom prst="rect">
            <a:avLst/>
          </a:prstGeom>
          <a:noFill/>
        </p:spPr>
      </p:pic>
      <p:pic>
        <p:nvPicPr>
          <p:cNvPr id="19472" name="Picture 16" descr="http://upload.wikimedia.org/wikipedia/commons/c/cd/CDC_greenbean.jpg"/>
          <p:cNvPicPr>
            <a:picLocks noChangeAspect="1" noChangeArrowheads="1"/>
          </p:cNvPicPr>
          <p:nvPr/>
        </p:nvPicPr>
        <p:blipFill>
          <a:blip r:embed="rId9" cstate="print"/>
          <a:srcRect/>
          <a:stretch>
            <a:fillRect/>
          </a:stretch>
        </p:blipFill>
        <p:spPr bwMode="auto">
          <a:xfrm>
            <a:off x="6934200" y="2819400"/>
            <a:ext cx="1270000" cy="1066800"/>
          </a:xfrm>
          <a:prstGeom prst="rect">
            <a:avLst/>
          </a:prstGeom>
          <a:noFill/>
        </p:spPr>
      </p:pic>
      <p:pic>
        <p:nvPicPr>
          <p:cNvPr id="19482" name="Picture 26" descr="http://www.bigjigstoys.co.uk/media/catalog/product/cache/1/image/9df78eab33525d08d6e5fb8d27136e95/S/T/ST727_-_Fruit_Juice_Cartons.jpg"/>
          <p:cNvPicPr>
            <a:picLocks noChangeAspect="1" noChangeArrowheads="1"/>
          </p:cNvPicPr>
          <p:nvPr/>
        </p:nvPicPr>
        <p:blipFill>
          <a:blip r:embed="rId10" cstate="print"/>
          <a:srcRect/>
          <a:stretch>
            <a:fillRect/>
          </a:stretch>
        </p:blipFill>
        <p:spPr bwMode="auto">
          <a:xfrm>
            <a:off x="4267200" y="4038600"/>
            <a:ext cx="2316448" cy="1143000"/>
          </a:xfrm>
          <a:prstGeom prst="rect">
            <a:avLst/>
          </a:prstGeom>
          <a:noFill/>
        </p:spPr>
      </p:pic>
      <p:pic>
        <p:nvPicPr>
          <p:cNvPr id="12" name="~PP3510.WAV">
            <a:hlinkClick r:id="" action="ppaction://media"/>
          </p:cNvPr>
          <p:cNvPicPr>
            <a:picLocks noRot="1" noChangeAspect="1"/>
          </p:cNvPicPr>
          <p:nvPr>
            <a:wavAudioFile r:embed="rId1" name="~PP3510.WAV"/>
          </p:nvPr>
        </p:nvPicPr>
        <p:blipFill>
          <a:blip r:embed="rId11" cstate="print"/>
          <a:stretch>
            <a:fillRect/>
          </a:stretch>
        </p:blipFill>
        <p:spPr>
          <a:xfrm>
            <a:off x="8716963" y="6430963"/>
            <a:ext cx="304800" cy="304800"/>
          </a:xfrm>
          <a:prstGeom prst="rect">
            <a:avLst/>
          </a:prstGeom>
        </p:spPr>
      </p:pic>
    </p:spTree>
  </p:cSld>
  <p:clrMapOvr>
    <a:masterClrMapping/>
  </p:clrMapOvr>
  <p:transition advClick="0" advTm="264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4800600"/>
          </a:xfrm>
        </p:spPr>
        <p:txBody>
          <a:bodyPr>
            <a:normAutofit/>
          </a:bodyPr>
          <a:lstStyle/>
          <a:p>
            <a:pPr>
              <a:spcBef>
                <a:spcPts val="0"/>
              </a:spcBef>
            </a:pPr>
            <a:r>
              <a:rPr lang="en-US" sz="2800" kern="1200" dirty="0" smtClean="0">
                <a:latin typeface="Arial" pitchFamily="34" charset="0"/>
                <a:cs typeface="Arial" pitchFamily="34" charset="0"/>
              </a:rPr>
              <a:t>Lunch/Supper:</a:t>
            </a:r>
          </a:p>
          <a:p>
            <a:pPr lvl="1">
              <a:spcBef>
                <a:spcPts val="0"/>
              </a:spcBef>
              <a:spcAft>
                <a:spcPts val="1800"/>
              </a:spcAft>
            </a:pPr>
            <a:r>
              <a:rPr lang="en-US" sz="2400" kern="1200" dirty="0" smtClean="0">
                <a:solidFill>
                  <a:schemeClr val="accent4"/>
                </a:solidFill>
                <a:latin typeface="Arial" pitchFamily="34" charset="0"/>
                <a:cs typeface="Arial" pitchFamily="34" charset="0"/>
              </a:rPr>
              <a:t>Combination fruit or vegetable products </a:t>
            </a:r>
            <a:r>
              <a:rPr lang="en-US" sz="2400" kern="1200" dirty="0" smtClean="0">
                <a:latin typeface="Arial" pitchFamily="34" charset="0"/>
                <a:cs typeface="Arial" pitchFamily="34" charset="0"/>
              </a:rPr>
              <a:t>(fruit cocktail, mixed fruit or mixed vegetables) are considered to be one fruit or vegetable</a:t>
            </a:r>
          </a:p>
          <a:p>
            <a:pPr>
              <a:spcBef>
                <a:spcPts val="0"/>
              </a:spcBef>
            </a:pPr>
            <a:r>
              <a:rPr lang="en-US" sz="2800" dirty="0" smtClean="0">
                <a:latin typeface="Arial" pitchFamily="34" charset="0"/>
                <a:ea typeface="Tahoma" pitchFamily="34" charset="0"/>
                <a:cs typeface="Arial" pitchFamily="34" charset="0"/>
              </a:rPr>
              <a:t>Snack:  </a:t>
            </a:r>
          </a:p>
          <a:p>
            <a:pPr lvl="1">
              <a:spcBef>
                <a:spcPts val="0"/>
              </a:spcBef>
              <a:spcAft>
                <a:spcPts val="600"/>
              </a:spcAft>
            </a:pPr>
            <a:r>
              <a:rPr lang="en-US" sz="2400" dirty="0" smtClean="0">
                <a:latin typeface="Arial" pitchFamily="34" charset="0"/>
                <a:ea typeface="Tahoma" pitchFamily="34" charset="0"/>
                <a:cs typeface="Arial" pitchFamily="34" charset="0"/>
              </a:rPr>
              <a:t>Two fruits, two vegetables or one of each (including juice) cannot be the only two items</a:t>
            </a:r>
          </a:p>
          <a:p>
            <a:pPr lvl="1">
              <a:spcBef>
                <a:spcPts val="0"/>
              </a:spcBef>
              <a:spcAft>
                <a:spcPts val="600"/>
              </a:spcAft>
            </a:pPr>
            <a:r>
              <a:rPr lang="en-US" sz="2400" dirty="0" smtClean="0">
                <a:latin typeface="Arial" pitchFamily="34" charset="0"/>
                <a:ea typeface="Tahoma" pitchFamily="34" charset="0"/>
                <a:cs typeface="Arial" pitchFamily="34" charset="0"/>
              </a:rPr>
              <a:t>Juice is not to be served when milk is the only other component</a:t>
            </a:r>
          </a:p>
        </p:txBody>
      </p:sp>
      <p:sp>
        <p:nvSpPr>
          <p:cNvPr id="2" name="Title 1"/>
          <p:cNvSpPr>
            <a:spLocks noGrp="1"/>
          </p:cNvSpPr>
          <p:nvPr>
            <p:ph type="title"/>
          </p:nvPr>
        </p:nvSpPr>
        <p:spPr>
          <a:xfrm>
            <a:off x="381000" y="381000"/>
            <a:ext cx="8305800" cy="1006475"/>
          </a:xfrm>
        </p:spPr>
        <p:txBody>
          <a:bodyPr>
            <a:normAutofit/>
          </a:bodyPr>
          <a:lstStyle/>
          <a:p>
            <a:pPr algn="ctr"/>
            <a:r>
              <a:rPr lang="en-US" sz="4800" dirty="0" smtClean="0">
                <a:solidFill>
                  <a:schemeClr val="accent4"/>
                </a:solidFill>
              </a:rPr>
              <a:t>Fruits and Vegetables</a:t>
            </a:r>
            <a:endParaRPr lang="en-US" sz="4800" dirty="0">
              <a:solidFill>
                <a:schemeClr val="accent4"/>
              </a:solidFill>
            </a:endParaRPr>
          </a:p>
        </p:txBody>
      </p:sp>
      <p:pic>
        <p:nvPicPr>
          <p:cNvPr id="5"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8259"/>
          <a:stretch/>
        </p:blipFill>
        <p:spPr bwMode="auto">
          <a:xfrm>
            <a:off x="5590118" y="4953000"/>
            <a:ext cx="3553882"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P3215.WAV">
            <a:hlinkClick r:id="" action="ppaction://media"/>
          </p:cNvPr>
          <p:cNvPicPr>
            <a:picLocks noRot="1" noChangeAspect="1"/>
          </p:cNvPicPr>
          <p:nvPr>
            <a:wavAudioFile r:embed="rId1" name="~PP3215.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281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04800" y="2133600"/>
            <a:ext cx="8458200" cy="3886200"/>
          </a:xfrm>
        </p:spPr>
        <p:txBody>
          <a:bodyPr>
            <a:noAutofit/>
          </a:bodyPr>
          <a:lstStyle/>
          <a:p>
            <a:pPr>
              <a:spcBef>
                <a:spcPts val="0"/>
              </a:spcBef>
              <a:spcAft>
                <a:spcPts val="1800"/>
              </a:spcAft>
            </a:pPr>
            <a:r>
              <a:rPr lang="en-US" sz="3200" dirty="0" smtClean="0">
                <a:solidFill>
                  <a:schemeClr val="accent4"/>
                </a:solidFill>
                <a:latin typeface="Arial" pitchFamily="34" charset="0"/>
                <a:cs typeface="Arial" pitchFamily="34" charset="0"/>
              </a:rPr>
              <a:t>Cooked dry beans or peas </a:t>
            </a:r>
            <a:r>
              <a:rPr lang="en-US" sz="3200" dirty="0" smtClean="0">
                <a:latin typeface="Arial" pitchFamily="34" charset="0"/>
                <a:cs typeface="Arial" pitchFamily="34" charset="0"/>
              </a:rPr>
              <a:t>are a vegetable or a meat alternate, not both in the same meal</a:t>
            </a:r>
          </a:p>
          <a:p>
            <a:pPr>
              <a:spcBef>
                <a:spcPts val="0"/>
              </a:spcBef>
              <a:spcAft>
                <a:spcPts val="1800"/>
              </a:spcAft>
            </a:pPr>
            <a:r>
              <a:rPr lang="en-US" sz="3200" kern="1200" dirty="0" smtClean="0">
                <a:latin typeface="Arial" pitchFamily="34" charset="0"/>
                <a:ea typeface="Tahoma" pitchFamily="34" charset="0"/>
                <a:cs typeface="Arial" pitchFamily="34" charset="0"/>
              </a:rPr>
              <a:t>Small amounts (less than 1/8 cup) and garnishes do not count toward the meal pattern</a:t>
            </a:r>
            <a:endParaRPr lang="en-US" sz="3200" dirty="0">
              <a:latin typeface="Arial" pitchFamily="34" charset="0"/>
              <a:ea typeface="Tahoma" pitchFamily="34" charset="0"/>
              <a:cs typeface="Arial" pitchFamily="34" charset="0"/>
            </a:endParaRPr>
          </a:p>
        </p:txBody>
      </p:sp>
      <p:sp>
        <p:nvSpPr>
          <p:cNvPr id="40962" name="Rectangle 2"/>
          <p:cNvSpPr>
            <a:spLocks noGrp="1" noChangeArrowheads="1"/>
          </p:cNvSpPr>
          <p:nvPr>
            <p:ph type="title"/>
          </p:nvPr>
        </p:nvSpPr>
        <p:spPr>
          <a:xfrm>
            <a:off x="381000" y="381000"/>
            <a:ext cx="8305800" cy="914400"/>
          </a:xfrm>
        </p:spPr>
        <p:txBody>
          <a:bodyPr>
            <a:normAutofit/>
          </a:bodyPr>
          <a:lstStyle/>
          <a:p>
            <a:pPr algn="ctr"/>
            <a:r>
              <a:rPr lang="en-US" sz="4800" dirty="0" smtClean="0">
                <a:solidFill>
                  <a:schemeClr val="accent4"/>
                </a:solidFill>
              </a:rPr>
              <a:t>Fruits and Vegetables</a:t>
            </a:r>
            <a:endParaRPr lang="en-US" sz="4800" dirty="0">
              <a:solidFill>
                <a:schemeClr val="accent4"/>
              </a:solidFill>
            </a:endParaRPr>
          </a:p>
        </p:txBody>
      </p:sp>
      <p:pic>
        <p:nvPicPr>
          <p:cNvPr id="4" name="~PP900.WAV">
            <a:hlinkClick r:id="" action="ppaction://media"/>
          </p:cNvPr>
          <p:cNvPicPr>
            <a:picLocks noRot="1" noChangeAspect="1"/>
          </p:cNvPicPr>
          <p:nvPr>
            <a:wavAudioFile r:embed="rId1" name="~PP900.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220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914400"/>
          </a:xfrm>
        </p:spPr>
        <p:txBody>
          <a:bodyPr>
            <a:noAutofit/>
          </a:bodyPr>
          <a:lstStyle/>
          <a:p>
            <a:pPr algn="ctr"/>
            <a:r>
              <a:rPr lang="en-US" sz="3200" dirty="0" smtClean="0">
                <a:solidFill>
                  <a:schemeClr val="accent4"/>
                </a:solidFill>
              </a:rPr>
              <a:t>Serving Amounts for Fruits and Vegetables</a:t>
            </a:r>
            <a:endParaRPr lang="en-US" sz="3200" dirty="0">
              <a:solidFill>
                <a:schemeClr val="accent4"/>
              </a:solidFill>
            </a:endParaRPr>
          </a:p>
        </p:txBody>
      </p:sp>
      <p:graphicFrame>
        <p:nvGraphicFramePr>
          <p:cNvPr id="4" name="Content Placeholder 3"/>
          <p:cNvGraphicFramePr>
            <a:graphicFrameLocks noGrp="1"/>
          </p:cNvGraphicFramePr>
          <p:nvPr>
            <p:ph idx="1"/>
          </p:nvPr>
        </p:nvGraphicFramePr>
        <p:xfrm>
          <a:off x="304800" y="1219200"/>
          <a:ext cx="8534400" cy="4541520"/>
        </p:xfrm>
        <a:graphic>
          <a:graphicData uri="http://schemas.openxmlformats.org/drawingml/2006/table">
            <a:tbl>
              <a:tblPr firstRow="1" bandRow="1">
                <a:tableStyleId>{ED083AE6-46FA-4A59-8FB0-9F97EB10719F}</a:tableStyleId>
              </a:tblPr>
              <a:tblGrid>
                <a:gridCol w="3048000"/>
                <a:gridCol w="5486400"/>
              </a:tblGrid>
              <a:tr h="457200">
                <a:tc>
                  <a:txBody>
                    <a:bodyPr/>
                    <a:lstStyle/>
                    <a:p>
                      <a:pPr algn="ctr"/>
                      <a:r>
                        <a:rPr lang="en-US" sz="2400" dirty="0" smtClean="0">
                          <a:latin typeface="Arial" pitchFamily="34" charset="0"/>
                          <a:cs typeface="Arial" pitchFamily="34" charset="0"/>
                        </a:rPr>
                        <a:t>Food</a:t>
                      </a:r>
                      <a:endParaRPr lang="en-US" sz="2400" dirty="0">
                        <a:solidFill>
                          <a:srgbClr val="800000"/>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Serving</a:t>
                      </a:r>
                      <a:r>
                        <a:rPr lang="en-US" sz="2400" baseline="0" dirty="0" smtClean="0">
                          <a:solidFill>
                            <a:schemeClr val="tx1"/>
                          </a:solidFill>
                          <a:latin typeface="Arial" pitchFamily="34" charset="0"/>
                          <a:cs typeface="Arial" pitchFamily="34" charset="0"/>
                        </a:rPr>
                        <a:t> Size &amp; Yield</a:t>
                      </a:r>
                      <a:endParaRPr lang="en-US" sz="2400" dirty="0">
                        <a:solidFill>
                          <a:srgbClr val="800000"/>
                        </a:solidFill>
                        <a:latin typeface="Arial" pitchFamily="34" charset="0"/>
                        <a:cs typeface="Arial" pitchFamily="34" charset="0"/>
                      </a:endParaRPr>
                    </a:p>
                  </a:txBody>
                  <a:tcPr/>
                </a:tc>
              </a:tr>
              <a:tr h="563880">
                <a:tc>
                  <a:txBody>
                    <a:bodyPr/>
                    <a:lstStyle/>
                    <a:p>
                      <a:pPr algn="ctr"/>
                      <a:r>
                        <a:rPr lang="en-US" sz="1600" dirty="0" smtClean="0">
                          <a:latin typeface="Arial" pitchFamily="34" charset="0"/>
                          <a:cs typeface="Arial" pitchFamily="34" charset="0"/>
                        </a:rPr>
                        <a:t>Carrot Sticks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1 stick</a:t>
                      </a:r>
                      <a:r>
                        <a:rPr lang="en-US" sz="1600" baseline="0" dirty="0" smtClean="0">
                          <a:latin typeface="Arial" pitchFamily="34" charset="0"/>
                          <a:cs typeface="Arial" pitchFamily="34" charset="0"/>
                        </a:rPr>
                        <a:t> is 4 inches long and ½ inches wide</a:t>
                      </a:r>
                    </a:p>
                    <a:p>
                      <a:pPr algn="ctr"/>
                      <a:r>
                        <a:rPr lang="en-US" sz="1600" baseline="0" dirty="0" smtClean="0">
                          <a:latin typeface="Arial" pitchFamily="34" charset="0"/>
                          <a:cs typeface="Arial" pitchFamily="34" charset="0"/>
                        </a:rPr>
                        <a:t>3 sticks = ¼ cup</a:t>
                      </a:r>
                      <a:endParaRPr lang="en-US" sz="1600" dirty="0">
                        <a:latin typeface="Arial" pitchFamily="34" charset="0"/>
                        <a:cs typeface="Arial" pitchFamily="34" charset="0"/>
                      </a:endParaRPr>
                    </a:p>
                  </a:txBody>
                  <a:tcPr anchor="ctr"/>
                </a:tc>
              </a:tr>
              <a:tr h="563880">
                <a:tc>
                  <a:txBody>
                    <a:bodyPr/>
                    <a:lstStyle/>
                    <a:p>
                      <a:pPr algn="ctr"/>
                      <a:r>
                        <a:rPr lang="en-US" sz="1600" baseline="0" dirty="0" smtClean="0">
                          <a:latin typeface="Arial" pitchFamily="34" charset="0"/>
                          <a:cs typeface="Arial" pitchFamily="34" charset="0"/>
                        </a:rPr>
                        <a:t>Cauliflower</a:t>
                      </a:r>
                    </a:p>
                  </a:txBody>
                  <a:tcPr anchor="ctr"/>
                </a:tc>
                <a:tc>
                  <a:txBody>
                    <a:bodyPr/>
                    <a:lstStyle/>
                    <a:p>
                      <a:pPr algn="ctr"/>
                      <a:r>
                        <a:rPr lang="en-US" sz="1600" dirty="0" smtClean="0">
                          <a:latin typeface="Arial" pitchFamily="34" charset="0"/>
                          <a:cs typeface="Arial" pitchFamily="34" charset="0"/>
                        </a:rPr>
                        <a:t>1 medium head = about 6 cups florets</a:t>
                      </a:r>
                    </a:p>
                    <a:p>
                      <a:pPr algn="ctr"/>
                      <a:r>
                        <a:rPr lang="en-US" sz="1600" dirty="0" smtClean="0">
                          <a:latin typeface="Arial" pitchFamily="34" charset="0"/>
                          <a:cs typeface="Arial" pitchFamily="34" charset="0"/>
                        </a:rPr>
                        <a:t>Serving = ¼ cup cooked</a:t>
                      </a:r>
                      <a:r>
                        <a:rPr lang="en-US" sz="1600" baseline="0" dirty="0" smtClean="0">
                          <a:latin typeface="Arial" pitchFamily="34" charset="0"/>
                          <a:cs typeface="Arial" pitchFamily="34" charset="0"/>
                        </a:rPr>
                        <a:t> or raw florets</a:t>
                      </a:r>
                      <a:endParaRPr lang="en-US" sz="1600" dirty="0">
                        <a:latin typeface="Arial" pitchFamily="34" charset="0"/>
                        <a:cs typeface="Arial" pitchFamily="34" charset="0"/>
                      </a:endParaRPr>
                    </a:p>
                  </a:txBody>
                  <a:tcPr anchor="ctr"/>
                </a:tc>
              </a:tr>
              <a:tr h="518160">
                <a:tc>
                  <a:txBody>
                    <a:bodyPr/>
                    <a:lstStyle/>
                    <a:p>
                      <a:pPr algn="ctr">
                        <a:buFont typeface="Arial" pitchFamily="34" charset="0"/>
                        <a:buNone/>
                      </a:pPr>
                      <a:r>
                        <a:rPr lang="en-US" sz="1600" dirty="0" smtClean="0">
                          <a:latin typeface="Arial" pitchFamily="34" charset="0"/>
                          <a:cs typeface="Arial" pitchFamily="34" charset="0"/>
                        </a:rPr>
                        <a:t>Celery Sticks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1 stick is 4 inches</a:t>
                      </a:r>
                      <a:r>
                        <a:rPr lang="en-US" sz="1600" baseline="0" dirty="0" smtClean="0">
                          <a:latin typeface="Arial" pitchFamily="34" charset="0"/>
                          <a:cs typeface="Arial" pitchFamily="34" charset="0"/>
                        </a:rPr>
                        <a:t> long and ¾ inches wide</a:t>
                      </a:r>
                    </a:p>
                    <a:p>
                      <a:pPr algn="ctr"/>
                      <a:r>
                        <a:rPr lang="en-US" sz="1600" baseline="0" dirty="0" smtClean="0">
                          <a:latin typeface="Arial" pitchFamily="34" charset="0"/>
                          <a:cs typeface="Arial" pitchFamily="34" charset="0"/>
                        </a:rPr>
                        <a:t>3 sticks = ¼ cup</a:t>
                      </a:r>
                      <a:endParaRPr lang="en-US" sz="1600" dirty="0">
                        <a:latin typeface="Arial" pitchFamily="34" charset="0"/>
                        <a:cs typeface="Arial" pitchFamily="34" charset="0"/>
                      </a:endParaRPr>
                    </a:p>
                  </a:txBody>
                  <a:tcPr anchor="ctr"/>
                </a:tc>
              </a:tr>
              <a:tr h="563880">
                <a:tc>
                  <a:txBody>
                    <a:bodyPr/>
                    <a:lstStyle/>
                    <a:p>
                      <a:pPr algn="ctr"/>
                      <a:r>
                        <a:rPr lang="en-US" sz="1600" dirty="0" smtClean="0">
                          <a:latin typeface="Arial" pitchFamily="34" charset="0"/>
                          <a:cs typeface="Arial" pitchFamily="34" charset="0"/>
                        </a:rPr>
                        <a:t>Cucumber</a:t>
                      </a:r>
                      <a:r>
                        <a:rPr lang="en-US" sz="1600" baseline="0" dirty="0" smtClean="0">
                          <a:latin typeface="Arial" pitchFamily="34" charset="0"/>
                          <a:cs typeface="Arial" pitchFamily="34" charset="0"/>
                        </a:rPr>
                        <a:t> Sticks</a:t>
                      </a:r>
                    </a:p>
                    <a:p>
                      <a:pPr algn="ctr"/>
                      <a:r>
                        <a:rPr lang="en-US" sz="1600" baseline="0" dirty="0" smtClean="0">
                          <a:latin typeface="Arial" pitchFamily="34" charset="0"/>
                          <a:cs typeface="Arial" pitchFamily="34" charset="0"/>
                        </a:rPr>
                        <a:t>Peeled or Unpeeled</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1 stick =</a:t>
                      </a:r>
                      <a:r>
                        <a:rPr lang="en-US" sz="1600" baseline="0" dirty="0" smtClean="0">
                          <a:latin typeface="Arial" pitchFamily="34" charset="0"/>
                          <a:cs typeface="Arial" pitchFamily="34" charset="0"/>
                        </a:rPr>
                        <a:t> 3 inches long and ¾ inches wide</a:t>
                      </a:r>
                    </a:p>
                    <a:p>
                      <a:pPr algn="ctr"/>
                      <a:r>
                        <a:rPr lang="en-US" sz="1600" baseline="0" dirty="0" smtClean="0">
                          <a:latin typeface="Arial" pitchFamily="34" charset="0"/>
                          <a:cs typeface="Arial" pitchFamily="34" charset="0"/>
                        </a:rPr>
                        <a:t>1 cucumber = 12 sticks</a:t>
                      </a:r>
                    </a:p>
                    <a:p>
                      <a:pPr algn="ctr"/>
                      <a:r>
                        <a:rPr lang="en-US" sz="1600" baseline="0" dirty="0" smtClean="0">
                          <a:latin typeface="Arial" pitchFamily="34" charset="0"/>
                          <a:cs typeface="Arial" pitchFamily="34" charset="0"/>
                        </a:rPr>
                        <a:t>3 sticks = ¼ cup</a:t>
                      </a:r>
                      <a:endParaRPr lang="en-US" sz="1600" dirty="0">
                        <a:latin typeface="Arial" pitchFamily="34" charset="0"/>
                        <a:cs typeface="Arial" pitchFamily="34" charset="0"/>
                      </a:endParaRPr>
                    </a:p>
                  </a:txBody>
                  <a:tcPr anchor="ctr"/>
                </a:tc>
              </a:tr>
              <a:tr h="487680">
                <a:tc>
                  <a:txBody>
                    <a:bodyPr/>
                    <a:lstStyle/>
                    <a:p>
                      <a:pPr algn="ctr"/>
                      <a:r>
                        <a:rPr lang="en-US" sz="1600" dirty="0" smtClean="0">
                          <a:latin typeface="Arial" pitchFamily="34" charset="0"/>
                          <a:cs typeface="Arial" pitchFamily="34" charset="0"/>
                        </a:rPr>
                        <a:t>Radishes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7 small</a:t>
                      </a:r>
                      <a:r>
                        <a:rPr lang="en-US" sz="1600" baseline="0" dirty="0" smtClean="0">
                          <a:latin typeface="Arial" pitchFamily="34" charset="0"/>
                          <a:cs typeface="Arial" pitchFamily="34" charset="0"/>
                        </a:rPr>
                        <a:t> radishes = ¼ cup</a:t>
                      </a:r>
                      <a:endParaRPr lang="en-US" sz="1600" dirty="0">
                        <a:latin typeface="Arial" pitchFamily="34" charset="0"/>
                        <a:cs typeface="Arial" pitchFamily="34" charset="0"/>
                      </a:endParaRPr>
                    </a:p>
                  </a:txBody>
                  <a:tcPr anchor="ctr"/>
                </a:tc>
              </a:tr>
              <a:tr h="457200">
                <a:tc>
                  <a:txBody>
                    <a:bodyPr/>
                    <a:lstStyle/>
                    <a:p>
                      <a:pPr algn="ctr"/>
                      <a:r>
                        <a:rPr lang="en-US" sz="1600" dirty="0" smtClean="0">
                          <a:latin typeface="Arial" pitchFamily="34" charset="0"/>
                          <a:cs typeface="Arial" pitchFamily="34" charset="0"/>
                        </a:rPr>
                        <a:t>Medium Tomato Slices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2 1/8 -2 ¼ inch diameter tomato;</a:t>
                      </a:r>
                      <a:r>
                        <a:rPr lang="en-US" sz="1600" baseline="0" dirty="0" smtClean="0">
                          <a:latin typeface="Arial" pitchFamily="34" charset="0"/>
                          <a:cs typeface="Arial" pitchFamily="34" charset="0"/>
                        </a:rPr>
                        <a:t> 5 slices, 1/8 thick</a:t>
                      </a:r>
                      <a:endParaRPr lang="en-US" sz="1600" dirty="0">
                        <a:latin typeface="Arial" pitchFamily="34" charset="0"/>
                        <a:cs typeface="Arial" pitchFamily="34" charset="0"/>
                      </a:endParaRPr>
                    </a:p>
                  </a:txBody>
                  <a:tcPr anchor="ctr"/>
                </a:tc>
              </a:tr>
              <a:tr h="563880">
                <a:tc>
                  <a:txBody>
                    <a:bodyPr/>
                    <a:lstStyle/>
                    <a:p>
                      <a:pPr algn="ctr"/>
                      <a:r>
                        <a:rPr lang="en-US" sz="1600" dirty="0" smtClean="0">
                          <a:latin typeface="Arial" pitchFamily="34" charset="0"/>
                          <a:cs typeface="Arial" pitchFamily="34" charset="0"/>
                        </a:rPr>
                        <a:t>Cherry Tomatoes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5 half cherry tomatoes</a:t>
                      </a:r>
                      <a:r>
                        <a:rPr lang="en-US" sz="1600" baseline="0" dirty="0" smtClean="0">
                          <a:latin typeface="Arial" pitchFamily="34" charset="0"/>
                          <a:cs typeface="Arial" pitchFamily="34" charset="0"/>
                        </a:rPr>
                        <a:t> = ¼ cup</a:t>
                      </a:r>
                    </a:p>
                    <a:p>
                      <a:pPr algn="ctr"/>
                      <a:r>
                        <a:rPr lang="en-US" sz="1600" baseline="0" dirty="0" smtClean="0">
                          <a:latin typeface="Arial" pitchFamily="34" charset="0"/>
                          <a:cs typeface="Arial" pitchFamily="34" charset="0"/>
                        </a:rPr>
                        <a:t>3 whole cherry tomatoes = ¼ cup</a:t>
                      </a:r>
                      <a:endParaRPr lang="en-US" sz="1600" dirty="0">
                        <a:latin typeface="Arial" pitchFamily="34" charset="0"/>
                        <a:cs typeface="Arial" pitchFamily="34" charset="0"/>
                      </a:endParaRPr>
                    </a:p>
                  </a:txBody>
                  <a:tcPr anchor="ctr"/>
                </a:tc>
              </a:tr>
            </a:tbl>
          </a:graphicData>
        </a:graphic>
      </p:graphicFrame>
      <p:pic>
        <p:nvPicPr>
          <p:cNvPr id="5" name="~PP1436.WAV">
            <a:hlinkClick r:id="" action="ppaction://media"/>
          </p:cNvPr>
          <p:cNvPicPr>
            <a:picLocks noRot="1" noChangeAspect="1"/>
          </p:cNvPicPr>
          <p:nvPr>
            <a:wavAudioFile r:embed="rId1" name="~PP1436.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412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819400" y="304800"/>
            <a:ext cx="5943600" cy="1311275"/>
          </a:xfrm>
        </p:spPr>
        <p:txBody>
          <a:bodyPr>
            <a:normAutofit/>
          </a:bodyPr>
          <a:lstStyle/>
          <a:p>
            <a:pPr algn="ctr"/>
            <a:r>
              <a:rPr lang="en-US" sz="4000" dirty="0" smtClean="0">
                <a:solidFill>
                  <a:schemeClr val="accent4"/>
                </a:solidFill>
              </a:rPr>
              <a:t>Grains and Breads</a:t>
            </a:r>
            <a:endParaRPr lang="en-US" sz="4000" dirty="0">
              <a:solidFill>
                <a:schemeClr val="accent4"/>
              </a:solidFill>
            </a:endParaRPr>
          </a:p>
        </p:txBody>
      </p:sp>
      <p:sp>
        <p:nvSpPr>
          <p:cNvPr id="17" name="TextBox 16"/>
          <p:cNvSpPr txBox="1"/>
          <p:nvPr/>
        </p:nvSpPr>
        <p:spPr>
          <a:xfrm>
            <a:off x="533400" y="2362200"/>
            <a:ext cx="8305800" cy="461665"/>
          </a:xfrm>
          <a:prstGeom prst="rect">
            <a:avLst/>
          </a:prstGeom>
          <a:noFill/>
        </p:spPr>
        <p:txBody>
          <a:bodyPr wrap="square" rtlCol="0">
            <a:spAutoFit/>
          </a:bodyPr>
          <a:lstStyle/>
          <a:p>
            <a:pPr algn="ctr"/>
            <a:r>
              <a:rPr lang="en-US" sz="2400" dirty="0" smtClean="0">
                <a:solidFill>
                  <a:srgbClr val="000000"/>
                </a:solidFill>
                <a:latin typeface="Arial" pitchFamily="34" charset="0"/>
                <a:cs typeface="Arial" pitchFamily="34" charset="0"/>
              </a:rPr>
              <a:t>Primary grain ingredient is w</a:t>
            </a:r>
            <a:r>
              <a:rPr lang="en-US" sz="2400" dirty="0" smtClean="0">
                <a:solidFill>
                  <a:srgbClr val="000000"/>
                </a:solidFill>
                <a:latin typeface="Arial" pitchFamily="34" charset="0"/>
                <a:ea typeface="Tahoma" pitchFamily="34" charset="0"/>
                <a:cs typeface="Arial" pitchFamily="34" charset="0"/>
              </a:rPr>
              <a:t>hole-Grain or enriched</a:t>
            </a:r>
            <a:endParaRPr lang="en-US" sz="2400" dirty="0">
              <a:latin typeface="Arial" pitchFamily="34" charset="0"/>
              <a:cs typeface="Arial" pitchFamily="34" charset="0"/>
            </a:endParaRPr>
          </a:p>
        </p:txBody>
      </p:sp>
      <p:graphicFrame>
        <p:nvGraphicFramePr>
          <p:cNvPr id="10" name="Table 9"/>
          <p:cNvGraphicFramePr>
            <a:graphicFrameLocks noGrp="1"/>
          </p:cNvGraphicFramePr>
          <p:nvPr/>
        </p:nvGraphicFramePr>
        <p:xfrm>
          <a:off x="457200" y="2971800"/>
          <a:ext cx="8382000" cy="2590800"/>
        </p:xfrm>
        <a:graphic>
          <a:graphicData uri="http://schemas.openxmlformats.org/drawingml/2006/table">
            <a:tbl>
              <a:tblPr firstRow="1" bandRow="1">
                <a:tableStyleId>{93296810-A885-4BE3-A3E7-6D5BEEA58F35}</a:tableStyleId>
              </a:tblPr>
              <a:tblGrid>
                <a:gridCol w="1972235"/>
                <a:gridCol w="6409765"/>
              </a:tblGrid>
              <a:tr h="1303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Breads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Sliced bread, biscuit,</a:t>
                      </a:r>
                      <a:r>
                        <a:rPr lang="en-US" sz="2400" b="0" baseline="0" dirty="0" smtClean="0">
                          <a:solidFill>
                            <a:schemeClr val="tx1"/>
                          </a:solidFill>
                          <a:latin typeface="Arial" pitchFamily="34" charset="0"/>
                          <a:cs typeface="Arial" pitchFamily="34" charset="0"/>
                        </a:rPr>
                        <a:t> roll, muffin, pancakes, waffles, etc</a:t>
                      </a:r>
                      <a:endParaRPr lang="en-US" sz="24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77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Grains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latin typeface="Arial" pitchFamily="34" charset="0"/>
                          <a:cs typeface="Arial" pitchFamily="34" charset="0"/>
                        </a:rPr>
                        <a:t>Hot and cold cereals, rice, pasta, granola bars, crackers, tortilla, etc.</a:t>
                      </a:r>
                    </a:p>
                    <a:p>
                      <a:pPr marL="0" marR="0" lvl="1" indent="0" algn="l" defTabSz="1218987"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3314" name="Picture 2" descr="http://womenworld.org/image/032012/Improving%20Diet_3.jpg"/>
          <p:cNvPicPr>
            <a:picLocks noChangeAspect="1" noChangeArrowheads="1"/>
          </p:cNvPicPr>
          <p:nvPr/>
        </p:nvPicPr>
        <p:blipFill>
          <a:blip r:embed="rId4" cstate="print"/>
          <a:srcRect/>
          <a:stretch>
            <a:fillRect/>
          </a:stretch>
        </p:blipFill>
        <p:spPr bwMode="auto">
          <a:xfrm>
            <a:off x="228600" y="304800"/>
            <a:ext cx="2895600" cy="1698752"/>
          </a:xfrm>
          <a:prstGeom prst="rect">
            <a:avLst/>
          </a:prstGeom>
          <a:noFill/>
        </p:spPr>
      </p:pic>
      <p:pic>
        <p:nvPicPr>
          <p:cNvPr id="6" name="~PP3933.WAV">
            <a:hlinkClick r:id="" action="ppaction://media"/>
          </p:cNvPr>
          <p:cNvPicPr>
            <a:picLocks noRot="1" noChangeAspect="1"/>
          </p:cNvPicPr>
          <p:nvPr>
            <a:wavAudioFile r:embed="rId1" name="~PP3933.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09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www.countryliving.com/cm/countryliving/images/0Y/honey-nut-cheerios-cereal-0909-xl.jpg"/>
          <p:cNvPicPr>
            <a:picLocks noChangeAspect="1" noChangeArrowheads="1"/>
          </p:cNvPicPr>
          <p:nvPr/>
        </p:nvPicPr>
        <p:blipFill>
          <a:blip r:embed="rId4" cstate="print"/>
          <a:srcRect/>
          <a:stretch>
            <a:fillRect/>
          </a:stretch>
        </p:blipFill>
        <p:spPr bwMode="auto">
          <a:xfrm>
            <a:off x="0" y="0"/>
            <a:ext cx="2514600" cy="2514600"/>
          </a:xfrm>
          <a:prstGeom prst="rect">
            <a:avLst/>
          </a:prstGeom>
          <a:noFill/>
        </p:spPr>
      </p:pic>
      <p:pic>
        <p:nvPicPr>
          <p:cNvPr id="160774" name="Picture 6" descr="http://www.eatthedamncake.com/wordpress/wp-content/uploads/2012/08/cliparts-bagel-pictures-cliparts-capd3g1a.jpeg"/>
          <p:cNvPicPr>
            <a:picLocks noChangeAspect="1" noChangeArrowheads="1"/>
          </p:cNvPicPr>
          <p:nvPr/>
        </p:nvPicPr>
        <p:blipFill>
          <a:blip r:embed="rId5" cstate="print"/>
          <a:srcRect/>
          <a:stretch>
            <a:fillRect/>
          </a:stretch>
        </p:blipFill>
        <p:spPr bwMode="auto">
          <a:xfrm>
            <a:off x="6019800" y="4419600"/>
            <a:ext cx="2971800" cy="2228850"/>
          </a:xfrm>
          <a:prstGeom prst="rect">
            <a:avLst/>
          </a:prstGeom>
          <a:noFill/>
        </p:spPr>
      </p:pic>
      <p:sp>
        <p:nvSpPr>
          <p:cNvPr id="3" name="Content Placeholder 2"/>
          <p:cNvSpPr>
            <a:spLocks noGrp="1"/>
          </p:cNvSpPr>
          <p:nvPr>
            <p:ph idx="1"/>
          </p:nvPr>
        </p:nvSpPr>
        <p:spPr>
          <a:xfrm>
            <a:off x="381000" y="2514600"/>
            <a:ext cx="8382000" cy="2286000"/>
          </a:xfrm>
        </p:spPr>
        <p:txBody>
          <a:bodyPr>
            <a:normAutofit/>
          </a:bodyPr>
          <a:lstStyle/>
          <a:p>
            <a:r>
              <a:rPr lang="en-US" sz="3200" dirty="0" smtClean="0">
                <a:latin typeface="Arial" pitchFamily="34" charset="0"/>
                <a:cs typeface="Arial" pitchFamily="34" charset="0"/>
              </a:rPr>
              <a:t>½  or 1 serving of one item can be less than ½ or 1 serving of a similar item of a different size</a:t>
            </a:r>
            <a:endParaRPr lang="en-US" sz="3200" dirty="0">
              <a:latin typeface="Arial" pitchFamily="34" charset="0"/>
              <a:cs typeface="Arial" pitchFamily="34" charset="0"/>
            </a:endParaRPr>
          </a:p>
        </p:txBody>
      </p:sp>
      <p:sp>
        <p:nvSpPr>
          <p:cNvPr id="2" name="Title 1"/>
          <p:cNvSpPr>
            <a:spLocks noGrp="1"/>
          </p:cNvSpPr>
          <p:nvPr>
            <p:ph type="title"/>
          </p:nvPr>
        </p:nvSpPr>
        <p:spPr>
          <a:xfrm>
            <a:off x="457200" y="533400"/>
            <a:ext cx="8229600" cy="838200"/>
          </a:xfrm>
        </p:spPr>
        <p:txBody>
          <a:bodyPr>
            <a:normAutofit/>
          </a:bodyPr>
          <a:lstStyle/>
          <a:p>
            <a:pPr algn="ctr"/>
            <a:r>
              <a:rPr lang="en-US" sz="4000" dirty="0" smtClean="0">
                <a:solidFill>
                  <a:schemeClr val="accent4"/>
                </a:solidFill>
              </a:rPr>
              <a:t>Grains/Breads</a:t>
            </a:r>
            <a:endParaRPr lang="en-US" sz="4000" dirty="0"/>
          </a:p>
        </p:txBody>
      </p:sp>
      <p:sp>
        <p:nvSpPr>
          <p:cNvPr id="187394" name="AutoShape 2" descr="http://www.clker.com/cliparts/J/t/k/l/1/I/granola-bar-transparent-b-g.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7396" name="AutoShape 4" descr="http://www.clker.com/cliparts/J/t/k/l/1/I/granola-bar-transparent-b-g.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P3939.WAV">
            <a:hlinkClick r:id="" action="ppaction://media"/>
          </p:cNvPr>
          <p:cNvPicPr>
            <a:picLocks noRot="1" noChangeAspect="1"/>
          </p:cNvPicPr>
          <p:nvPr>
            <a:wavAudioFile r:embed="rId1" name="~PP3939.WAV"/>
          </p:nvPr>
        </p:nvPicPr>
        <p:blipFill>
          <a:blip r:embed="rId6" cstate="print"/>
          <a:stretch>
            <a:fillRect/>
          </a:stretch>
        </p:blipFill>
        <p:spPr>
          <a:xfrm>
            <a:off x="8716963" y="6430963"/>
            <a:ext cx="304800" cy="304800"/>
          </a:xfrm>
          <a:prstGeom prst="rect">
            <a:avLst/>
          </a:prstGeom>
        </p:spPr>
      </p:pic>
    </p:spTree>
  </p:cSld>
  <p:clrMapOvr>
    <a:masterClrMapping/>
  </p:clrMapOvr>
  <p:transition advClick="0" advTm="407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1524000"/>
            <a:ext cx="8229600" cy="4038600"/>
            <a:chOff x="381000" y="2057400"/>
            <a:chExt cx="8153400" cy="4419600"/>
          </a:xfrm>
        </p:grpSpPr>
        <p:pic>
          <p:nvPicPr>
            <p:cNvPr id="1026" name="Picture 2"/>
            <p:cNvPicPr>
              <a:picLocks noChangeAspect="1" noChangeArrowheads="1"/>
            </p:cNvPicPr>
            <p:nvPr/>
          </p:nvPicPr>
          <p:blipFill>
            <a:blip r:embed="rId4" cstate="print"/>
            <a:srcRect l="45417" t="19525" r="13750" b="56000"/>
            <a:stretch>
              <a:fillRect/>
            </a:stretch>
          </p:blipFill>
          <p:spPr bwMode="auto">
            <a:xfrm>
              <a:off x="381000" y="2362200"/>
              <a:ext cx="8077200" cy="3717616"/>
            </a:xfrm>
            <a:prstGeom prst="rect">
              <a:avLst/>
            </a:prstGeom>
            <a:noFill/>
            <a:ln w="9525">
              <a:noFill/>
              <a:miter lim="800000"/>
              <a:headEnd/>
              <a:tailEnd/>
            </a:ln>
          </p:spPr>
        </p:pic>
        <p:sp>
          <p:nvSpPr>
            <p:cNvPr id="5" name="TextBox 4"/>
            <p:cNvSpPr txBox="1"/>
            <p:nvPr/>
          </p:nvSpPr>
          <p:spPr>
            <a:xfrm rot="16200000">
              <a:off x="-912167" y="4209739"/>
              <a:ext cx="3505202" cy="419723"/>
            </a:xfrm>
            <a:prstGeom prst="rect">
              <a:avLst/>
            </a:prstGeom>
            <a:solidFill>
              <a:schemeClr val="accent1"/>
            </a:solidFill>
            <a:ln w="31750">
              <a:solidFill>
                <a:schemeClr val="accent1"/>
              </a:solidFill>
            </a:ln>
          </p:spPr>
          <p:txBody>
            <a:bodyPr wrap="square" rtlCol="0">
              <a:spAutoFit/>
            </a:bodyPr>
            <a:lstStyle/>
            <a:p>
              <a:pPr algn="ctr"/>
              <a:r>
                <a:rPr lang="en-US" sz="2000" b="1" dirty="0" smtClean="0"/>
                <a:t>MEAL COMPONENTS</a:t>
              </a:r>
              <a:endParaRPr lang="en-US" sz="2000" b="1" dirty="0"/>
            </a:p>
          </p:txBody>
        </p:sp>
        <p:sp>
          <p:nvSpPr>
            <p:cNvPr id="6" name="TextBox 5"/>
            <p:cNvSpPr txBox="1"/>
            <p:nvPr/>
          </p:nvSpPr>
          <p:spPr>
            <a:xfrm>
              <a:off x="4038600" y="2057400"/>
              <a:ext cx="4419600" cy="369332"/>
            </a:xfrm>
            <a:prstGeom prst="rect">
              <a:avLst/>
            </a:prstGeom>
            <a:solidFill>
              <a:schemeClr val="accent4">
                <a:lumMod val="60000"/>
                <a:lumOff val="40000"/>
              </a:schemeClr>
            </a:solidFill>
            <a:ln w="31750">
              <a:solidFill>
                <a:srgbClr val="FF0000"/>
              </a:solidFill>
            </a:ln>
          </p:spPr>
          <p:txBody>
            <a:bodyPr wrap="square" rtlCol="0">
              <a:spAutoFit/>
            </a:bodyPr>
            <a:lstStyle/>
            <a:p>
              <a:pPr algn="ctr"/>
              <a:r>
                <a:rPr lang="en-US" b="1" dirty="0" smtClean="0"/>
                <a:t>AGE GROUPS</a:t>
              </a:r>
              <a:endParaRPr lang="en-US" b="1" dirty="0"/>
            </a:p>
          </p:txBody>
        </p:sp>
        <p:sp>
          <p:nvSpPr>
            <p:cNvPr id="8" name="Frame 7"/>
            <p:cNvSpPr/>
            <p:nvPr/>
          </p:nvSpPr>
          <p:spPr>
            <a:xfrm>
              <a:off x="3962400" y="2667000"/>
              <a:ext cx="4572000" cy="3810000"/>
            </a:xfrm>
            <a:prstGeom prst="frame">
              <a:avLst>
                <a:gd name="adj1" fmla="val 3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Content Placeholder 2"/>
          <p:cNvSpPr>
            <a:spLocks noGrp="1"/>
          </p:cNvSpPr>
          <p:nvPr>
            <p:ph idx="1"/>
          </p:nvPr>
        </p:nvSpPr>
        <p:spPr>
          <a:xfrm>
            <a:off x="228600" y="381000"/>
            <a:ext cx="8458200" cy="838200"/>
          </a:xfrm>
        </p:spPr>
        <p:txBody>
          <a:bodyPr>
            <a:normAutofit/>
          </a:bodyPr>
          <a:lstStyle/>
          <a:p>
            <a:pPr algn="ctr" eaLnBrk="1" hangingPunct="1">
              <a:buNone/>
            </a:pPr>
            <a:r>
              <a:rPr lang="en-US" sz="3600" b="1" dirty="0" smtClean="0">
                <a:solidFill>
                  <a:schemeClr val="accent4"/>
                </a:solidFill>
                <a:effectLst>
                  <a:outerShdw blurRad="38100" dist="38100" dir="2700000" algn="tl">
                    <a:srgbClr val="000000">
                      <a:alpha val="43137"/>
                    </a:srgbClr>
                  </a:outerShdw>
                </a:effectLst>
                <a:latin typeface="+mj-lt"/>
              </a:rPr>
              <a:t>CACFP Meal Pattern for 1-2 year old</a:t>
            </a:r>
            <a:endParaRPr lang="en-US" sz="3600" b="1" dirty="0" smtClean="0">
              <a:solidFill>
                <a:srgbClr val="800000"/>
              </a:solidFill>
              <a:effectLst>
                <a:outerShdw blurRad="38100" dist="38100" dir="2700000" algn="tl">
                  <a:srgbClr val="000000">
                    <a:alpha val="43137"/>
                  </a:srgbClr>
                </a:outerShdw>
              </a:effectLst>
              <a:latin typeface="+mj-lt"/>
            </a:endParaRPr>
          </a:p>
          <a:p>
            <a:pPr algn="ctr" eaLnBrk="1" hangingPunct="1">
              <a:buNone/>
            </a:pPr>
            <a:endParaRPr lang="en-US" sz="1400" b="1" dirty="0" smtClean="0">
              <a:solidFill>
                <a:srgbClr val="800000"/>
              </a:solidFill>
            </a:endParaRPr>
          </a:p>
        </p:txBody>
      </p:sp>
      <p:pic>
        <p:nvPicPr>
          <p:cNvPr id="10" name="~PP3405.WAV">
            <a:hlinkClick r:id="" action="ppaction://media"/>
          </p:cNvPr>
          <p:cNvPicPr>
            <a:picLocks noRot="1" noChangeAspect="1"/>
          </p:cNvPicPr>
          <p:nvPr>
            <a:wavAudioFile r:embed="rId1" name="~PP3405.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52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1981200"/>
            <a:ext cx="3657600" cy="3810000"/>
          </a:xfrm>
        </p:spPr>
        <p:txBody>
          <a:bodyPr>
            <a:normAutofit/>
          </a:bodyPr>
          <a:lstStyle/>
          <a:p>
            <a:pPr>
              <a:spcBef>
                <a:spcPts val="0"/>
              </a:spcBef>
              <a:spcAft>
                <a:spcPts val="1200"/>
              </a:spcAft>
            </a:pPr>
            <a:r>
              <a:rPr lang="en-US" sz="2400" dirty="0" smtClean="0">
                <a:latin typeface="Arial" pitchFamily="34" charset="0"/>
                <a:cs typeface="Arial" pitchFamily="34" charset="0"/>
              </a:rPr>
              <a:t>Popcorn</a:t>
            </a:r>
          </a:p>
          <a:p>
            <a:pPr>
              <a:spcBef>
                <a:spcPts val="0"/>
              </a:spcBef>
              <a:spcAft>
                <a:spcPts val="1200"/>
              </a:spcAft>
            </a:pPr>
            <a:r>
              <a:rPr lang="en-US" sz="2400" dirty="0" smtClean="0">
                <a:latin typeface="Arial" pitchFamily="34" charset="0"/>
                <a:cs typeface="Arial" pitchFamily="34" charset="0"/>
              </a:rPr>
              <a:t>Jelly/jam</a:t>
            </a:r>
          </a:p>
          <a:p>
            <a:pPr>
              <a:spcBef>
                <a:spcPts val="0"/>
              </a:spcBef>
              <a:spcAft>
                <a:spcPts val="1200"/>
              </a:spcAft>
            </a:pPr>
            <a:r>
              <a:rPr lang="en-US" sz="2400" dirty="0" smtClean="0">
                <a:latin typeface="Arial" pitchFamily="34" charset="0"/>
                <a:cs typeface="Arial" pitchFamily="34" charset="0"/>
              </a:rPr>
              <a:t>Ice cream</a:t>
            </a:r>
          </a:p>
          <a:p>
            <a:pPr>
              <a:spcBef>
                <a:spcPts val="0"/>
              </a:spcBef>
              <a:spcAft>
                <a:spcPts val="1200"/>
              </a:spcAft>
            </a:pPr>
            <a:r>
              <a:rPr lang="en-US" sz="2400" dirty="0" smtClean="0">
                <a:latin typeface="Arial" pitchFamily="34" charset="0"/>
                <a:cs typeface="Arial" pitchFamily="34" charset="0"/>
              </a:rPr>
              <a:t>Frozen yogurt</a:t>
            </a:r>
          </a:p>
          <a:p>
            <a:pPr>
              <a:spcBef>
                <a:spcPts val="0"/>
              </a:spcBef>
              <a:spcAft>
                <a:spcPts val="1200"/>
              </a:spcAft>
            </a:pPr>
            <a:r>
              <a:rPr lang="en-US" sz="2400" dirty="0" smtClean="0">
                <a:latin typeface="Arial" pitchFamily="34" charset="0"/>
                <a:cs typeface="Arial" pitchFamily="34" charset="0"/>
              </a:rPr>
              <a:t>Sherbet</a:t>
            </a:r>
          </a:p>
          <a:p>
            <a:pPr>
              <a:spcBef>
                <a:spcPts val="0"/>
              </a:spcBef>
              <a:spcAft>
                <a:spcPts val="1200"/>
              </a:spcAft>
            </a:pPr>
            <a:r>
              <a:rPr lang="en-US" sz="2400" dirty="0" smtClean="0">
                <a:latin typeface="Arial" pitchFamily="34" charset="0"/>
                <a:cs typeface="Arial" pitchFamily="34" charset="0"/>
              </a:rPr>
              <a:t>Pudding</a:t>
            </a:r>
          </a:p>
          <a:p>
            <a:pPr>
              <a:spcBef>
                <a:spcPts val="0"/>
              </a:spcBef>
              <a:spcAft>
                <a:spcPts val="1200"/>
              </a:spcAft>
            </a:pPr>
            <a:r>
              <a:rPr lang="en-US" sz="2400" dirty="0" smtClean="0">
                <a:latin typeface="Arial" pitchFamily="34" charset="0"/>
                <a:cs typeface="Arial" pitchFamily="34" charset="0"/>
              </a:rPr>
              <a:t>Fruit snacks</a:t>
            </a:r>
          </a:p>
        </p:txBody>
      </p:sp>
      <p:sp>
        <p:nvSpPr>
          <p:cNvPr id="4" name="Content Placeholder 3"/>
          <p:cNvSpPr>
            <a:spLocks noGrp="1"/>
          </p:cNvSpPr>
          <p:nvPr>
            <p:ph sz="half" idx="4294967295"/>
          </p:nvPr>
        </p:nvSpPr>
        <p:spPr>
          <a:xfrm>
            <a:off x="4648200" y="1905000"/>
            <a:ext cx="3733800" cy="3810000"/>
          </a:xfrm>
        </p:spPr>
        <p:txBody>
          <a:bodyPr>
            <a:normAutofit/>
          </a:bodyPr>
          <a:lstStyle/>
          <a:p>
            <a:pPr>
              <a:spcBef>
                <a:spcPts val="0"/>
              </a:spcBef>
              <a:spcAft>
                <a:spcPts val="1200"/>
              </a:spcAft>
            </a:pPr>
            <a:r>
              <a:rPr lang="en-US" sz="2400" dirty="0" smtClean="0">
                <a:latin typeface="Arial" pitchFamily="34" charset="0"/>
                <a:cs typeface="Arial" pitchFamily="34" charset="0"/>
              </a:rPr>
              <a:t>Tofu / </a:t>
            </a:r>
            <a:r>
              <a:rPr lang="en-US" sz="2400" dirty="0" err="1" smtClean="0">
                <a:latin typeface="Arial" pitchFamily="34" charset="0"/>
                <a:cs typeface="Arial" pitchFamily="34" charset="0"/>
              </a:rPr>
              <a:t>Tempeh</a:t>
            </a:r>
            <a:endParaRPr lang="en-US" sz="2400" dirty="0" smtClean="0">
              <a:latin typeface="Arial" pitchFamily="34" charset="0"/>
              <a:cs typeface="Arial" pitchFamily="34" charset="0"/>
            </a:endParaRPr>
          </a:p>
          <a:p>
            <a:pPr>
              <a:spcBef>
                <a:spcPts val="0"/>
              </a:spcBef>
              <a:spcAft>
                <a:spcPts val="1200"/>
              </a:spcAft>
            </a:pPr>
            <a:r>
              <a:rPr lang="en-US" sz="2400" dirty="0" smtClean="0">
                <a:latin typeface="Arial" pitchFamily="34" charset="0"/>
                <a:cs typeface="Arial" pitchFamily="34" charset="0"/>
              </a:rPr>
              <a:t>Lemonade</a:t>
            </a:r>
          </a:p>
          <a:p>
            <a:pPr>
              <a:spcBef>
                <a:spcPts val="0"/>
              </a:spcBef>
              <a:spcAft>
                <a:spcPts val="1200"/>
              </a:spcAft>
            </a:pPr>
            <a:r>
              <a:rPr lang="en-US" sz="2400" dirty="0" smtClean="0">
                <a:latin typeface="Arial" pitchFamily="34" charset="0"/>
                <a:cs typeface="Arial" pitchFamily="34" charset="0"/>
              </a:rPr>
              <a:t>Cranberry juice cocktail</a:t>
            </a:r>
          </a:p>
          <a:p>
            <a:pPr>
              <a:spcBef>
                <a:spcPts val="0"/>
              </a:spcBef>
              <a:spcAft>
                <a:spcPts val="1200"/>
              </a:spcAft>
            </a:pPr>
            <a:r>
              <a:rPr lang="en-US" sz="2400" dirty="0" smtClean="0">
                <a:latin typeface="Arial" pitchFamily="34" charset="0"/>
                <a:cs typeface="Arial" pitchFamily="34" charset="0"/>
              </a:rPr>
              <a:t>Velveeta</a:t>
            </a:r>
            <a:r>
              <a:rPr lang="en-US" sz="2400" dirty="0" smtClean="0">
                <a:effectLst>
                  <a:outerShdw blurRad="38100" dist="38100" dir="2700000" algn="tl">
                    <a:srgbClr val="000000"/>
                  </a:outerShdw>
                </a:effectLst>
                <a:latin typeface="Arial" pitchFamily="34" charset="0"/>
                <a:cs typeface="Arial" pitchFamily="34" charset="0"/>
              </a:rPr>
              <a:t>™</a:t>
            </a:r>
            <a:endParaRPr lang="en-US" sz="2400" dirty="0" smtClean="0">
              <a:latin typeface="Arial" pitchFamily="34" charset="0"/>
              <a:cs typeface="Arial" pitchFamily="34" charset="0"/>
            </a:endParaRPr>
          </a:p>
          <a:p>
            <a:pPr>
              <a:spcBef>
                <a:spcPts val="0"/>
              </a:spcBef>
              <a:spcAft>
                <a:spcPts val="1200"/>
              </a:spcAft>
            </a:pPr>
            <a:r>
              <a:rPr lang="en-US" sz="2400" dirty="0" smtClean="0">
                <a:latin typeface="Arial" pitchFamily="34" charset="0"/>
                <a:cs typeface="Arial" pitchFamily="34" charset="0"/>
              </a:rPr>
              <a:t>Cream cheese</a:t>
            </a:r>
          </a:p>
          <a:p>
            <a:pPr>
              <a:spcBef>
                <a:spcPts val="0"/>
              </a:spcBef>
              <a:spcAft>
                <a:spcPts val="1200"/>
              </a:spcAft>
            </a:pPr>
            <a:r>
              <a:rPr lang="en-US" sz="2400" dirty="0" smtClean="0">
                <a:latin typeface="Arial" pitchFamily="34" charset="0"/>
                <a:cs typeface="Arial" pitchFamily="34" charset="0"/>
              </a:rPr>
              <a:t>Sour cream</a:t>
            </a:r>
          </a:p>
          <a:p>
            <a:pPr>
              <a:spcBef>
                <a:spcPts val="0"/>
              </a:spcBef>
              <a:spcAft>
                <a:spcPts val="1200"/>
              </a:spcAft>
            </a:pPr>
            <a:r>
              <a:rPr lang="en-US" sz="2400" dirty="0" smtClean="0">
                <a:latin typeface="Arial" pitchFamily="34" charset="0"/>
                <a:cs typeface="Arial" pitchFamily="34" charset="0"/>
              </a:rPr>
              <a:t>Jell-O</a:t>
            </a:r>
            <a:r>
              <a:rPr lang="en-US" sz="2400" dirty="0" smtClean="0">
                <a:effectLst>
                  <a:outerShdw blurRad="38100" dist="38100" dir="2700000" algn="tl">
                    <a:srgbClr val="000000"/>
                  </a:outerShdw>
                </a:effectLst>
                <a:latin typeface="Arial" pitchFamily="34" charset="0"/>
                <a:cs typeface="Arial" pitchFamily="34" charset="0"/>
              </a:rPr>
              <a:t> ™</a:t>
            </a:r>
            <a:endParaRPr lang="en-US" sz="2400" dirty="0" smtClean="0">
              <a:latin typeface="Arial" pitchFamily="34" charset="0"/>
              <a:cs typeface="Arial" pitchFamily="34" charset="0"/>
            </a:endParaRPr>
          </a:p>
        </p:txBody>
      </p:sp>
      <p:sp>
        <p:nvSpPr>
          <p:cNvPr id="2" name="Title 1"/>
          <p:cNvSpPr>
            <a:spLocks noGrp="1"/>
          </p:cNvSpPr>
          <p:nvPr>
            <p:ph type="title" idx="4294967295"/>
          </p:nvPr>
        </p:nvSpPr>
        <p:spPr>
          <a:xfrm>
            <a:off x="304800" y="365125"/>
            <a:ext cx="8382000" cy="1311275"/>
          </a:xfrm>
        </p:spPr>
        <p:txBody>
          <a:bodyPr>
            <a:noAutofit/>
          </a:bodyPr>
          <a:lstStyle/>
          <a:p>
            <a:r>
              <a:rPr lang="en-US" sz="4000" dirty="0" smtClean="0">
                <a:solidFill>
                  <a:schemeClr val="accent4"/>
                </a:solidFill>
                <a:ea typeface="Tahoma" pitchFamily="34" charset="0"/>
                <a:cs typeface="Tahoma" pitchFamily="34" charset="0"/>
              </a:rPr>
              <a:t>Common </a:t>
            </a:r>
            <a:r>
              <a:rPr lang="en-US" sz="4000" u="sng" dirty="0" smtClean="0">
                <a:solidFill>
                  <a:srgbClr val="FF0000"/>
                </a:solidFill>
                <a:ea typeface="Tahoma" pitchFamily="34" charset="0"/>
                <a:cs typeface="Tahoma" pitchFamily="34" charset="0"/>
              </a:rPr>
              <a:t>Non-Creditable</a:t>
            </a:r>
            <a:r>
              <a:rPr lang="en-US" sz="4000" dirty="0" smtClean="0">
                <a:solidFill>
                  <a:schemeClr val="accent4"/>
                </a:solidFill>
                <a:ea typeface="Tahoma" pitchFamily="34" charset="0"/>
                <a:cs typeface="Tahoma" pitchFamily="34" charset="0"/>
              </a:rPr>
              <a:t> Items</a:t>
            </a:r>
            <a:endParaRPr lang="en-US" sz="4000" dirty="0">
              <a:solidFill>
                <a:schemeClr val="accent4"/>
              </a:solidFill>
              <a:ea typeface="Tahoma" pitchFamily="34" charset="0"/>
              <a:cs typeface="Tahoma" pitchFamily="34" charset="0"/>
            </a:endParaRPr>
          </a:p>
        </p:txBody>
      </p:sp>
      <p:pic>
        <p:nvPicPr>
          <p:cNvPr id="5" name="~PP1290.WAV">
            <a:hlinkClick r:id="" action="ppaction://media"/>
          </p:cNvPr>
          <p:cNvPicPr>
            <a:picLocks noRot="1" noChangeAspect="1"/>
          </p:cNvPicPr>
          <p:nvPr>
            <a:wavAudioFile r:embed="rId1" name="~PP1290.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17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3657600" cy="3581400"/>
          </a:xfrm>
        </p:spPr>
        <p:txBody>
          <a:bodyPr>
            <a:normAutofit lnSpcReduction="10000"/>
          </a:bodyPr>
          <a:lstStyle/>
          <a:p>
            <a:pPr>
              <a:spcBef>
                <a:spcPts val="0"/>
              </a:spcBef>
              <a:spcAft>
                <a:spcPts val="1800"/>
              </a:spcAft>
            </a:pPr>
            <a:r>
              <a:rPr lang="en-US" sz="2000" kern="1200" dirty="0" smtClean="0">
                <a:latin typeface="Arial" pitchFamily="34" charset="0"/>
                <a:ea typeface="Tahoma" pitchFamily="34" charset="0"/>
                <a:cs typeface="Arial" pitchFamily="34" charset="0"/>
              </a:rPr>
              <a:t>A center is </a:t>
            </a:r>
            <a:r>
              <a:rPr lang="en-US" sz="2000" b="1" kern="1200" dirty="0" smtClean="0">
                <a:latin typeface="Arial" pitchFamily="34" charset="0"/>
                <a:ea typeface="Tahoma" pitchFamily="34" charset="0"/>
                <a:cs typeface="Arial" pitchFamily="34" charset="0"/>
              </a:rPr>
              <a:t>required</a:t>
            </a:r>
            <a:r>
              <a:rPr lang="en-US" sz="2000" kern="1200" dirty="0" smtClean="0">
                <a:latin typeface="Arial" pitchFamily="34" charset="0"/>
                <a:ea typeface="Tahoma" pitchFamily="34" charset="0"/>
                <a:cs typeface="Arial" pitchFamily="34" charset="0"/>
              </a:rPr>
              <a:t> to provide food substitutions or make modifications in meals for children whose food allergies become a </a:t>
            </a:r>
            <a:r>
              <a:rPr lang="en-US" sz="2000" b="1" kern="1200" dirty="0" smtClean="0">
                <a:latin typeface="Arial" pitchFamily="34" charset="0"/>
                <a:ea typeface="Tahoma" pitchFamily="34" charset="0"/>
                <a:cs typeface="Arial" pitchFamily="34" charset="0"/>
              </a:rPr>
              <a:t>disability </a:t>
            </a:r>
            <a:r>
              <a:rPr lang="en-US" sz="2000" kern="1200" dirty="0" smtClean="0">
                <a:latin typeface="Arial" pitchFamily="34" charset="0"/>
                <a:ea typeface="Tahoma" pitchFamily="34" charset="0"/>
                <a:cs typeface="Arial" pitchFamily="34" charset="0"/>
              </a:rPr>
              <a:t>or when other </a:t>
            </a:r>
            <a:r>
              <a:rPr lang="en-US" sz="2000" b="1" kern="1200" dirty="0" smtClean="0">
                <a:latin typeface="Arial" pitchFamily="34" charset="0"/>
                <a:ea typeface="Tahoma" pitchFamily="34" charset="0"/>
                <a:cs typeface="Arial" pitchFamily="34" charset="0"/>
              </a:rPr>
              <a:t>disabilities</a:t>
            </a:r>
            <a:r>
              <a:rPr lang="en-US" sz="2000" kern="1200" dirty="0" smtClean="0">
                <a:latin typeface="Arial" pitchFamily="34" charset="0"/>
                <a:ea typeface="Tahoma" pitchFamily="34" charset="0"/>
                <a:cs typeface="Arial" pitchFamily="34" charset="0"/>
              </a:rPr>
              <a:t> restrict their diets</a:t>
            </a:r>
          </a:p>
          <a:p>
            <a:pPr>
              <a:spcBef>
                <a:spcPts val="0"/>
              </a:spcBef>
              <a:spcAft>
                <a:spcPts val="1800"/>
              </a:spcAft>
            </a:pPr>
            <a:r>
              <a:rPr lang="en-US" sz="2000" dirty="0" smtClean="0">
                <a:latin typeface="Arial" pitchFamily="34" charset="0"/>
                <a:ea typeface="Tahoma" pitchFamily="34" charset="0"/>
                <a:cs typeface="Arial" pitchFamily="34" charset="0"/>
              </a:rPr>
              <a:t>A medical statement signed by a </a:t>
            </a:r>
            <a:r>
              <a:rPr lang="en-US" sz="2000" b="1" dirty="0" smtClean="0">
                <a:latin typeface="Arial" pitchFamily="34" charset="0"/>
                <a:ea typeface="Tahoma" pitchFamily="34" charset="0"/>
                <a:cs typeface="Arial" pitchFamily="34" charset="0"/>
              </a:rPr>
              <a:t>licensed physician</a:t>
            </a:r>
            <a:r>
              <a:rPr lang="en-US" sz="2000" dirty="0" smtClean="0">
                <a:latin typeface="Arial" pitchFamily="34" charset="0"/>
                <a:ea typeface="Tahoma" pitchFamily="34" charset="0"/>
                <a:cs typeface="Arial" pitchFamily="34" charset="0"/>
              </a:rPr>
              <a:t> must be on file</a:t>
            </a:r>
          </a:p>
        </p:txBody>
      </p:sp>
      <p:sp>
        <p:nvSpPr>
          <p:cNvPr id="2" name="Title 1"/>
          <p:cNvSpPr>
            <a:spLocks noGrp="1"/>
          </p:cNvSpPr>
          <p:nvPr>
            <p:ph type="title"/>
          </p:nvPr>
        </p:nvSpPr>
        <p:spPr>
          <a:xfrm>
            <a:off x="381000" y="762000"/>
            <a:ext cx="3276600" cy="1082675"/>
          </a:xfrm>
        </p:spPr>
        <p:txBody>
          <a:bodyPr>
            <a:normAutofit fontScale="90000"/>
          </a:bodyPr>
          <a:lstStyle/>
          <a:p>
            <a:pPr algn="ctr"/>
            <a:r>
              <a:rPr lang="en-US" sz="4000" dirty="0" smtClean="0">
                <a:solidFill>
                  <a:schemeClr val="accent4"/>
                </a:solidFill>
                <a:ea typeface="Tahoma" pitchFamily="34" charset="0"/>
                <a:cs typeface="Tahoma" pitchFamily="34" charset="0"/>
              </a:rPr>
              <a:t>Special Diets- Disability</a:t>
            </a:r>
            <a:endParaRPr lang="en-US" sz="4000" dirty="0">
              <a:solidFill>
                <a:schemeClr val="accent4"/>
              </a:solidFill>
              <a:ea typeface="Tahoma" pitchFamily="34" charset="0"/>
              <a:cs typeface="Tahoma" pitchFamily="34" charset="0"/>
            </a:endParaRPr>
          </a:p>
        </p:txBody>
      </p:sp>
      <p:pic>
        <p:nvPicPr>
          <p:cNvPr id="4" name="Picture 3" descr="Special Diet Form.jpg"/>
          <p:cNvPicPr>
            <a:picLocks noChangeAspect="1"/>
          </p:cNvPicPr>
          <p:nvPr/>
        </p:nvPicPr>
        <p:blipFill>
          <a:blip r:embed="rId4" cstate="print"/>
          <a:stretch>
            <a:fillRect/>
          </a:stretch>
        </p:blipFill>
        <p:spPr>
          <a:xfrm>
            <a:off x="4114800" y="298698"/>
            <a:ext cx="4800600" cy="6272668"/>
          </a:xfrm>
          <a:prstGeom prst="rect">
            <a:avLst/>
          </a:prstGeom>
          <a:ln>
            <a:solidFill>
              <a:schemeClr val="tx1"/>
            </a:solidFill>
          </a:ln>
        </p:spPr>
      </p:pic>
      <p:pic>
        <p:nvPicPr>
          <p:cNvPr id="5" name="~PP81.WAV">
            <a:hlinkClick r:id="" action="ppaction://media"/>
          </p:cNvPr>
          <p:cNvPicPr>
            <a:picLocks noRot="1" noChangeAspect="1"/>
          </p:cNvPicPr>
          <p:nvPr>
            <a:wavAudioFile r:embed="rId1" name="~PP81.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13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905000"/>
            <a:ext cx="8229600" cy="4039196"/>
          </a:xfrm>
        </p:spPr>
        <p:txBody>
          <a:bodyPr>
            <a:normAutofit/>
          </a:bodyPr>
          <a:lstStyle/>
          <a:p>
            <a:pPr marL="0" indent="0" algn="ctr" eaLnBrk="1" hangingPunct="1">
              <a:spcBef>
                <a:spcPts val="0"/>
              </a:spcBef>
              <a:spcAft>
                <a:spcPts val="600"/>
              </a:spcAft>
              <a:buFont typeface="Arial" charset="0"/>
              <a:buNone/>
            </a:pPr>
            <a:r>
              <a:rPr lang="en-US" b="1" dirty="0" smtClean="0">
                <a:latin typeface="Arial" pitchFamily="34" charset="0"/>
                <a:cs typeface="Arial" pitchFamily="34" charset="0"/>
              </a:rPr>
              <a:t>5350 Oberlin Ave Lorain OH 44053</a:t>
            </a:r>
          </a:p>
          <a:p>
            <a:pPr marL="0" indent="0" algn="ctr" eaLnBrk="1" hangingPunct="1">
              <a:spcBef>
                <a:spcPts val="0"/>
              </a:spcBef>
              <a:spcAft>
                <a:spcPts val="600"/>
              </a:spcAft>
              <a:buFont typeface="Arial" charset="0"/>
              <a:buNone/>
            </a:pPr>
            <a:r>
              <a:rPr lang="en-US" sz="2800" b="1" dirty="0" smtClean="0">
                <a:latin typeface="Arial" pitchFamily="34" charset="0"/>
                <a:cs typeface="Arial" pitchFamily="34" charset="0"/>
              </a:rPr>
              <a:t>(440) 960-7187  or (800) 526-5268</a:t>
            </a:r>
          </a:p>
          <a:p>
            <a:pPr marL="0" indent="0" algn="ctr" eaLnBrk="1" hangingPunct="1">
              <a:spcBef>
                <a:spcPts val="0"/>
              </a:spcBef>
              <a:spcAft>
                <a:spcPts val="600"/>
              </a:spcAft>
              <a:buFont typeface="Arial" charset="0"/>
              <a:buNone/>
            </a:pPr>
            <a:r>
              <a:rPr lang="en-US" sz="2800" b="1" dirty="0" smtClean="0">
                <a:latin typeface="Arial" pitchFamily="34" charset="0"/>
                <a:cs typeface="Arial" pitchFamily="34" charset="0"/>
              </a:rPr>
              <a:t>(440) 960-7191 (Fax)</a:t>
            </a:r>
          </a:p>
          <a:p>
            <a:pPr marL="0" indent="0" algn="ctr" eaLnBrk="1" hangingPunct="1">
              <a:spcBef>
                <a:spcPts val="0"/>
              </a:spcBef>
              <a:spcAft>
                <a:spcPts val="1800"/>
              </a:spcAft>
              <a:buFont typeface="Arial" charset="0"/>
              <a:buNone/>
            </a:pPr>
            <a:r>
              <a:rPr lang="en-US" sz="2800" b="1" dirty="0" smtClean="0">
                <a:solidFill>
                  <a:schemeClr val="accent4"/>
                </a:solidFill>
                <a:latin typeface="Arial" pitchFamily="34" charset="0"/>
                <a:cs typeface="Arial" pitchFamily="34" charset="0"/>
              </a:rPr>
              <a:t>centercacfp@ccrcinc.com</a:t>
            </a:r>
          </a:p>
          <a:p>
            <a:pPr marL="0" indent="0" algn="ctr" eaLnBrk="1" hangingPunct="1">
              <a:spcBef>
                <a:spcPts val="0"/>
              </a:spcBef>
              <a:spcAft>
                <a:spcPts val="600"/>
              </a:spcAft>
              <a:buFont typeface="Arial" charset="0"/>
              <a:buNone/>
            </a:pPr>
            <a:r>
              <a:rPr lang="en-US" sz="2800" b="1" dirty="0" smtClean="0">
                <a:latin typeface="Arial" pitchFamily="34" charset="0"/>
                <a:cs typeface="Arial" pitchFamily="34" charset="0"/>
              </a:rPr>
              <a:t>CACFP Team:</a:t>
            </a:r>
          </a:p>
          <a:p>
            <a:pPr marL="0" indent="0" algn="ctr" eaLnBrk="1" hangingPunct="1">
              <a:spcBef>
                <a:spcPts val="0"/>
              </a:spcBef>
              <a:spcAft>
                <a:spcPts val="1800"/>
              </a:spcAft>
              <a:buFont typeface="Arial" charset="0"/>
              <a:buNone/>
            </a:pPr>
            <a:r>
              <a:rPr lang="en-US" sz="2800" b="1" dirty="0" smtClean="0">
                <a:latin typeface="Arial" pitchFamily="34" charset="0"/>
                <a:cs typeface="Arial" pitchFamily="34" charset="0"/>
              </a:rPr>
              <a:t>Martha Deavers				Ext 232</a:t>
            </a:r>
          </a:p>
          <a:p>
            <a:pPr algn="ctr" eaLnBrk="1" hangingPunct="1">
              <a:buFont typeface="Arial" charset="0"/>
              <a:buNone/>
            </a:pPr>
            <a:endParaRPr lang="en-US" dirty="0" smtClean="0"/>
          </a:p>
        </p:txBody>
      </p:sp>
      <p:sp>
        <p:nvSpPr>
          <p:cNvPr id="24578" name="Title 1"/>
          <p:cNvSpPr>
            <a:spLocks noGrp="1"/>
          </p:cNvSpPr>
          <p:nvPr>
            <p:ph type="title"/>
          </p:nvPr>
        </p:nvSpPr>
        <p:spPr>
          <a:xfrm>
            <a:off x="457200" y="533400"/>
            <a:ext cx="8229600" cy="1143000"/>
          </a:xfrm>
        </p:spPr>
        <p:txBody>
          <a:bodyPr>
            <a:noAutofit/>
          </a:bodyPr>
          <a:lstStyle/>
          <a:p>
            <a:pPr algn="ctr" eaLnBrk="1" fontAlgn="auto" hangingPunct="1">
              <a:spcAft>
                <a:spcPts val="0"/>
              </a:spcAft>
              <a:defRPr/>
            </a:pPr>
            <a:r>
              <a:rPr lang="en-US" sz="4400" dirty="0" smtClean="0">
                <a:solidFill>
                  <a:schemeClr val="accent4"/>
                </a:solidFill>
              </a:rPr>
              <a:t>Child Care Resource Center Contact Information</a:t>
            </a:r>
          </a:p>
        </p:txBody>
      </p:sp>
      <p:pic>
        <p:nvPicPr>
          <p:cNvPr id="26628" name="Picture 4" descr="CCRC Logo72dpi.png"/>
          <p:cNvPicPr>
            <a:picLocks noChangeAspect="1"/>
          </p:cNvPicPr>
          <p:nvPr/>
        </p:nvPicPr>
        <p:blipFill>
          <a:blip r:embed="rId4" cstate="print"/>
          <a:srcRect/>
          <a:stretch>
            <a:fillRect/>
          </a:stretch>
        </p:blipFill>
        <p:spPr bwMode="auto">
          <a:xfrm>
            <a:off x="7315200" y="5726348"/>
            <a:ext cx="1600200" cy="1131652"/>
          </a:xfrm>
          <a:prstGeom prst="rect">
            <a:avLst/>
          </a:prstGeom>
          <a:noFill/>
          <a:ln w="9525">
            <a:noFill/>
            <a:miter lim="800000"/>
            <a:headEnd/>
            <a:tailEnd/>
          </a:ln>
        </p:spPr>
      </p:pic>
      <p:pic>
        <p:nvPicPr>
          <p:cNvPr id="5" name="~PP3215.WAV">
            <a:hlinkClick r:id="" action="ppaction://media"/>
          </p:cNvPr>
          <p:cNvPicPr>
            <a:picLocks noRot="1" noChangeAspect="1"/>
          </p:cNvPicPr>
          <p:nvPr>
            <a:wavAudioFile r:embed="rId1" name="~PP3215.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11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5800" y="3870811"/>
            <a:ext cx="7848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80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accordance with Federal Law and U.S. Department of Agriculture policy, this institution is prohibited from discriminating on the basis of race, color, national origin, sex, age, or disability.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ts val="180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file a complaint of discrimination, write USDA, Director, Office of Adjudication, 1400 Independence Avenue, SW, Washington, D.C. 20250-9410 or call toll free (866) 632-9992 (Voice).  Individuals who are hearing impaired or have speech disabilities may contact USDA through the Federal Relay Service at (800) 877-8339; or (800) 845-6136 (Spanish).   </a:t>
            </a:r>
          </a:p>
          <a:p>
            <a:pPr marL="0" marR="0" lvl="0" indent="0" algn="ctr" defTabSz="914400" rtl="0" eaLnBrk="0" fontAlgn="base" latinLnBrk="0" hangingPunct="0">
              <a:lnSpc>
                <a:spcPct val="100000"/>
              </a:lnSpc>
              <a:spcBef>
                <a:spcPct val="0"/>
              </a:spcBef>
              <a:spcAft>
                <a:spcPts val="180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USDA is an equal opportunity provider and employer.</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http://www.northernvirginiamag.com/wp-content/uploads/2012/04/shutterstock_70857532.jpg"/>
          <p:cNvPicPr>
            <a:picLocks noChangeAspect="1" noChangeArrowheads="1"/>
          </p:cNvPicPr>
          <p:nvPr/>
        </p:nvPicPr>
        <p:blipFill>
          <a:blip r:embed="rId4" cstate="print"/>
          <a:srcRect/>
          <a:stretch>
            <a:fillRect/>
          </a:stretch>
        </p:blipFill>
        <p:spPr bwMode="auto">
          <a:xfrm>
            <a:off x="2133600" y="228600"/>
            <a:ext cx="4762500" cy="3571875"/>
          </a:xfrm>
          <a:prstGeom prst="rect">
            <a:avLst/>
          </a:prstGeom>
          <a:noFill/>
        </p:spPr>
      </p:pic>
      <p:pic>
        <p:nvPicPr>
          <p:cNvPr id="4" name="~PP684.WAV">
            <a:hlinkClick r:id="" action="ppaction://media"/>
          </p:cNvPr>
          <p:cNvPicPr>
            <a:picLocks noRot="1" noChangeAspect="1"/>
          </p:cNvPicPr>
          <p:nvPr>
            <a:wavAudioFile r:embed="rId1" name="~PP684.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36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pPr algn="ctr"/>
            <a:r>
              <a:rPr lang="en-US" sz="4000" dirty="0" smtClean="0">
                <a:solidFill>
                  <a:schemeClr val="accent4"/>
                </a:solidFill>
              </a:rPr>
              <a:t>Handbooks for Creating Menus</a:t>
            </a:r>
            <a:endParaRPr lang="en-US" sz="4000" dirty="0"/>
          </a:p>
        </p:txBody>
      </p:sp>
      <p:pic>
        <p:nvPicPr>
          <p:cNvPr id="3" name="Picture 2" descr="CCRC Center Handbook Cover.jpg"/>
          <p:cNvPicPr>
            <a:picLocks noChangeAspect="1"/>
          </p:cNvPicPr>
          <p:nvPr/>
        </p:nvPicPr>
        <p:blipFill>
          <a:blip r:embed="rId4" cstate="print"/>
          <a:srcRect r="6045"/>
          <a:stretch>
            <a:fillRect/>
          </a:stretch>
        </p:blipFill>
        <p:spPr>
          <a:xfrm>
            <a:off x="457200" y="1600200"/>
            <a:ext cx="2548616" cy="3200400"/>
          </a:xfrm>
          <a:prstGeom prst="rect">
            <a:avLst/>
          </a:prstGeom>
          <a:ln>
            <a:solidFill>
              <a:schemeClr val="tx1"/>
            </a:solidFill>
          </a:ln>
        </p:spPr>
      </p:pic>
      <p:pic>
        <p:nvPicPr>
          <p:cNvPr id="4" name="Picture 3" descr="Crediting Handbook Cover.jpg"/>
          <p:cNvPicPr>
            <a:picLocks noChangeAspect="1"/>
          </p:cNvPicPr>
          <p:nvPr/>
        </p:nvPicPr>
        <p:blipFill>
          <a:blip r:embed="rId5" cstate="print"/>
          <a:srcRect l="6863" t="2222" r="2549" b="2222"/>
          <a:stretch>
            <a:fillRect/>
          </a:stretch>
        </p:blipFill>
        <p:spPr>
          <a:xfrm>
            <a:off x="3352800" y="2590800"/>
            <a:ext cx="2344479" cy="3200400"/>
          </a:xfrm>
          <a:prstGeom prst="rect">
            <a:avLst/>
          </a:prstGeom>
          <a:ln>
            <a:solidFill>
              <a:schemeClr val="tx1"/>
            </a:solidFill>
          </a:ln>
        </p:spPr>
      </p:pic>
      <p:pic>
        <p:nvPicPr>
          <p:cNvPr id="5" name="Picture 4" descr="Minute Menu Handbook Cover.jpg"/>
          <p:cNvPicPr>
            <a:picLocks noChangeAspect="1"/>
          </p:cNvPicPr>
          <p:nvPr/>
        </p:nvPicPr>
        <p:blipFill>
          <a:blip r:embed="rId6" cstate="print"/>
          <a:srcRect l="3030" t="2354" r="3030" b="5693"/>
          <a:stretch>
            <a:fillRect/>
          </a:stretch>
        </p:blipFill>
        <p:spPr>
          <a:xfrm>
            <a:off x="6096000" y="1600200"/>
            <a:ext cx="2539365" cy="3200400"/>
          </a:xfrm>
          <a:prstGeom prst="rect">
            <a:avLst/>
          </a:prstGeom>
          <a:ln>
            <a:solidFill>
              <a:schemeClr val="tx1"/>
            </a:solidFill>
          </a:ln>
        </p:spPr>
      </p:pic>
      <p:pic>
        <p:nvPicPr>
          <p:cNvPr id="6" name="~PP1319.WAV">
            <a:hlinkClick r:id="" action="ppaction://media"/>
          </p:cNvPr>
          <p:cNvPicPr>
            <a:picLocks noRot="1" noChangeAspect="1"/>
          </p:cNvPicPr>
          <p:nvPr>
            <a:wavAudioFile r:embed="rId1" name="~PP1319.WAV"/>
          </p:nvPr>
        </p:nvPicPr>
        <p:blipFill>
          <a:blip r:embed="rId7" cstate="print"/>
          <a:stretch>
            <a:fillRect/>
          </a:stretch>
        </p:blipFill>
        <p:spPr>
          <a:xfrm>
            <a:off x="8716963" y="6430963"/>
            <a:ext cx="304800" cy="304800"/>
          </a:xfrm>
          <a:prstGeom prst="rect">
            <a:avLst/>
          </a:prstGeom>
        </p:spPr>
      </p:pic>
    </p:spTree>
  </p:cSld>
  <p:clrMapOvr>
    <a:masterClrMapping/>
  </p:clrMapOvr>
  <p:transition advClick="0" advTm="99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648200"/>
          </a:xfrm>
        </p:spPr>
        <p:txBody>
          <a:bodyPr>
            <a:normAutofit fontScale="92500" lnSpcReduction="20000"/>
          </a:bodyPr>
          <a:lstStyle/>
          <a:p>
            <a:pPr marL="274320" indent="-274320">
              <a:lnSpc>
                <a:spcPct val="120000"/>
              </a:lnSpc>
              <a:spcBef>
                <a:spcPts val="0"/>
              </a:spcBef>
              <a:spcAft>
                <a:spcPts val="1200"/>
              </a:spcAft>
              <a:buClr>
                <a:srgbClr val="727CA3"/>
              </a:buClr>
            </a:pPr>
            <a:r>
              <a:rPr lang="en-US" sz="2800" b="1" dirty="0" smtClean="0">
                <a:solidFill>
                  <a:srgbClr val="00B050"/>
                </a:solidFill>
                <a:latin typeface="Arial" pitchFamily="34" charset="0"/>
                <a:ea typeface="Tahoma" pitchFamily="34" charset="0"/>
                <a:cs typeface="Arial" pitchFamily="34" charset="0"/>
              </a:rPr>
              <a:t>Creditable Foods:</a:t>
            </a:r>
          </a:p>
          <a:p>
            <a:pPr marL="725345" lvl="1" indent="-274320">
              <a:lnSpc>
                <a:spcPct val="120000"/>
              </a:lnSpc>
              <a:spcBef>
                <a:spcPts val="0"/>
              </a:spcBef>
              <a:spcAft>
                <a:spcPts val="1200"/>
              </a:spcAft>
              <a:buClr>
                <a:srgbClr val="727CA3"/>
              </a:buClr>
              <a:buFont typeface="Arial" pitchFamily="34" charset="0"/>
              <a:buChar char="•"/>
            </a:pPr>
            <a:r>
              <a:rPr lang="en-US" sz="2400" dirty="0" smtClean="0">
                <a:latin typeface="Arial" pitchFamily="34" charset="0"/>
                <a:ea typeface="Tahoma" pitchFamily="34" charset="0"/>
                <a:cs typeface="Arial" pitchFamily="34" charset="0"/>
              </a:rPr>
              <a:t>Foods that may be counted toward meeting meal pattern requirements</a:t>
            </a:r>
          </a:p>
          <a:p>
            <a:pPr marL="725345" lvl="1" indent="-274320">
              <a:lnSpc>
                <a:spcPct val="120000"/>
              </a:lnSpc>
              <a:spcBef>
                <a:spcPts val="0"/>
              </a:spcBef>
              <a:spcAft>
                <a:spcPts val="1200"/>
              </a:spcAft>
              <a:buClr>
                <a:srgbClr val="727CA3"/>
              </a:buClr>
              <a:buFont typeface="Arial" pitchFamily="34" charset="0"/>
              <a:buChar char="•"/>
            </a:pPr>
            <a:r>
              <a:rPr lang="en-US" sz="2400" dirty="0" smtClean="0">
                <a:latin typeface="Arial" pitchFamily="34" charset="0"/>
                <a:ea typeface="Tahoma" pitchFamily="34" charset="0"/>
                <a:cs typeface="Arial" pitchFamily="34" charset="0"/>
              </a:rPr>
              <a:t>A meal is  acceptable for CACFP if it contains creditable foods and serving sizes outlined by USDA</a:t>
            </a:r>
          </a:p>
          <a:p>
            <a:pPr marL="274320" indent="-274320">
              <a:lnSpc>
                <a:spcPct val="120000"/>
              </a:lnSpc>
              <a:spcBef>
                <a:spcPts val="0"/>
              </a:spcBef>
              <a:spcAft>
                <a:spcPts val="1200"/>
              </a:spcAft>
              <a:buClr>
                <a:srgbClr val="727CA3"/>
              </a:buClr>
            </a:pPr>
            <a:r>
              <a:rPr lang="en-US" sz="2800" b="1" dirty="0" smtClean="0">
                <a:solidFill>
                  <a:srgbClr val="FF0000"/>
                </a:solidFill>
                <a:latin typeface="Arial" pitchFamily="34" charset="0"/>
                <a:ea typeface="Tahoma" pitchFamily="34" charset="0"/>
                <a:cs typeface="Arial" pitchFamily="34" charset="0"/>
              </a:rPr>
              <a:t>Non-Creditable Foods:</a:t>
            </a:r>
          </a:p>
          <a:p>
            <a:pPr marL="725345" lvl="1" indent="-274320">
              <a:lnSpc>
                <a:spcPct val="120000"/>
              </a:lnSpc>
              <a:spcBef>
                <a:spcPts val="0"/>
              </a:spcBef>
              <a:spcAft>
                <a:spcPts val="1200"/>
              </a:spcAft>
              <a:buClr>
                <a:srgbClr val="727CA3"/>
              </a:buClr>
              <a:buFont typeface="Arial" pitchFamily="34" charset="0"/>
              <a:buChar char="•"/>
            </a:pPr>
            <a:r>
              <a:rPr lang="en-US" sz="2400" dirty="0" smtClean="0">
                <a:latin typeface="Arial" pitchFamily="34" charset="0"/>
                <a:ea typeface="Tahoma" pitchFamily="34" charset="0"/>
                <a:cs typeface="Arial" pitchFamily="34" charset="0"/>
              </a:rPr>
              <a:t>Foods that do not count toward meeting meal pattern requirements</a:t>
            </a:r>
          </a:p>
          <a:p>
            <a:pPr marL="725345" lvl="1" indent="-274320">
              <a:lnSpc>
                <a:spcPct val="120000"/>
              </a:lnSpc>
              <a:spcBef>
                <a:spcPts val="0"/>
              </a:spcBef>
              <a:spcAft>
                <a:spcPts val="1200"/>
              </a:spcAft>
              <a:buClr>
                <a:srgbClr val="727CA3"/>
              </a:buClr>
              <a:buFont typeface="Arial" pitchFamily="34" charset="0"/>
              <a:buChar char="•"/>
            </a:pPr>
            <a:r>
              <a:rPr lang="en-US" sz="2400" dirty="0" smtClean="0">
                <a:latin typeface="Arial" pitchFamily="34" charset="0"/>
                <a:ea typeface="Tahoma" pitchFamily="34" charset="0"/>
                <a:cs typeface="Arial" pitchFamily="34" charset="0"/>
              </a:rPr>
              <a:t>Supply additional nutrients and calories that help meet energy and nutritional needs of participants </a:t>
            </a:r>
          </a:p>
          <a:p>
            <a:pPr marL="274320" indent="-274320">
              <a:buClr>
                <a:srgbClr val="727CA3"/>
              </a:buClr>
              <a:buFont typeface="Wingdings 3"/>
              <a:buChar char=""/>
            </a:pPr>
            <a:endParaRPr lang="en-US" dirty="0" smtClean="0">
              <a:solidFill>
                <a:srgbClr val="FF0000"/>
              </a:solidFill>
              <a:latin typeface="Tahoma" pitchFamily="34" charset="0"/>
              <a:ea typeface="Tahoma" pitchFamily="34" charset="0"/>
              <a:cs typeface="Tahoma" pitchFamily="34" charset="0"/>
            </a:endParaRPr>
          </a:p>
          <a:p>
            <a:pPr marL="274320" indent="-274320">
              <a:buClr>
                <a:srgbClr val="727CA3"/>
              </a:buClr>
              <a:buFont typeface="Wingdings 3"/>
              <a:buChar char=""/>
            </a:pPr>
            <a:endParaRPr lang="en-US" dirty="0" smtClean="0">
              <a:solidFill>
                <a:srgbClr val="FF0000"/>
              </a:solidFill>
              <a:latin typeface="Tahoma" pitchFamily="34" charset="0"/>
              <a:ea typeface="Tahoma" pitchFamily="34" charset="0"/>
              <a:cs typeface="Tahoma" pitchFamily="34" charset="0"/>
            </a:endParaRPr>
          </a:p>
          <a:p>
            <a:endParaRPr lang="en-US" dirty="0"/>
          </a:p>
        </p:txBody>
      </p:sp>
      <p:sp>
        <p:nvSpPr>
          <p:cNvPr id="4" name="Title 1"/>
          <p:cNvSpPr>
            <a:spLocks noGrp="1"/>
          </p:cNvSpPr>
          <p:nvPr>
            <p:ph type="title"/>
          </p:nvPr>
        </p:nvSpPr>
        <p:spPr>
          <a:xfrm>
            <a:off x="381000" y="304799"/>
            <a:ext cx="8382000" cy="1143001"/>
          </a:xfrm>
        </p:spPr>
        <p:txBody>
          <a:bodyPr>
            <a:noAutofit/>
          </a:bodyPr>
          <a:lstStyle/>
          <a:p>
            <a:r>
              <a:rPr lang="en-US" sz="3600" dirty="0" smtClean="0">
                <a:solidFill>
                  <a:schemeClr val="accent4"/>
                </a:solidFill>
              </a:rPr>
              <a:t>Creditable &amp; Non-Creditable Foods</a:t>
            </a:r>
            <a:endParaRPr lang="en-US" sz="3600" dirty="0">
              <a:solidFill>
                <a:schemeClr val="accent4"/>
              </a:solidFill>
            </a:endParaRPr>
          </a:p>
        </p:txBody>
      </p:sp>
      <p:pic>
        <p:nvPicPr>
          <p:cNvPr id="5" name="~PP3683.WAV">
            <a:hlinkClick r:id="" action="ppaction://media"/>
          </p:cNvPr>
          <p:cNvPicPr>
            <a:picLocks noRot="1" noChangeAspect="1"/>
          </p:cNvPicPr>
          <p:nvPr>
            <a:wavAudioFile r:embed="rId1" name="~PP3683.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349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90" name="Group 58"/>
          <p:cNvGraphicFramePr>
            <a:graphicFrameLocks noGrp="1"/>
          </p:cNvGraphicFramePr>
          <p:nvPr/>
        </p:nvGraphicFramePr>
        <p:xfrm>
          <a:off x="457200" y="1447800"/>
          <a:ext cx="8153400" cy="4267201"/>
        </p:xfrm>
        <a:graphic>
          <a:graphicData uri="http://schemas.openxmlformats.org/drawingml/2006/table">
            <a:tbl>
              <a:tblPr/>
              <a:tblGrid>
                <a:gridCol w="2508738"/>
                <a:gridCol w="1881554"/>
                <a:gridCol w="1959952"/>
                <a:gridCol w="1803156"/>
              </a:tblGrid>
              <a:tr h="486137">
                <a:tc row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accent1"/>
                          </a:solidFill>
                          <a:effectLst>
                            <a:outerShdw blurRad="38100" dist="38100" dir="2700000" algn="tl">
                              <a:srgbClr val="000000"/>
                            </a:outerShdw>
                          </a:effectLst>
                          <a:latin typeface="Arial" pitchFamily="34" charset="0"/>
                          <a:cs typeface="Arial" pitchFamily="34" charset="0"/>
                        </a:rPr>
                        <a:t>COMPONENT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algn="ctr">
                        <a:spcBef>
                          <a:spcPts val="0"/>
                        </a:spcBef>
                        <a:spcAft>
                          <a:spcPts val="0"/>
                        </a:spcAft>
                      </a:pPr>
                      <a:r>
                        <a:rPr lang="en-US" sz="2400" b="0" dirty="0" smtClean="0">
                          <a:solidFill>
                            <a:schemeClr val="accent1"/>
                          </a:solidFill>
                          <a:effectLst>
                            <a:outerShdw blurRad="38100" dist="38100" dir="2700000" algn="tl">
                              <a:srgbClr val="000000">
                                <a:alpha val="43137"/>
                              </a:srgbClr>
                            </a:outerShdw>
                          </a:effectLst>
                          <a:latin typeface="Arial" pitchFamily="34" charset="0"/>
                          <a:ea typeface="Tahoma" pitchFamily="34" charset="0"/>
                          <a:cs typeface="Arial" pitchFamily="34" charset="0"/>
                        </a:rPr>
                        <a:t>AGES</a:t>
                      </a:r>
                      <a:endParaRPr lang="en-US" sz="2400" b="0" dirty="0">
                        <a:solidFill>
                          <a:schemeClr val="accent1"/>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152">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304">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Milk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¾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cup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304">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Fruit / Vegetable or Juice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¼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304">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Grains/Breads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serving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Grp="1" noChangeArrowheads="1"/>
          </p:cNvSpPr>
          <p:nvPr>
            <p:ph type="title"/>
          </p:nvPr>
        </p:nvSpPr>
        <p:spPr>
          <a:xfrm>
            <a:off x="457200" y="457200"/>
            <a:ext cx="8153400" cy="762000"/>
          </a:xfrm>
          <a:noFill/>
          <a:ln/>
        </p:spPr>
        <p:txBody>
          <a:bodyPr>
            <a:normAutofit/>
          </a:bodyPr>
          <a:lstStyle/>
          <a:p>
            <a:pPr algn="ctr"/>
            <a:r>
              <a:rPr lang="en-US" sz="4000" dirty="0" smtClean="0">
                <a:solidFill>
                  <a:schemeClr val="accent4"/>
                </a:solidFill>
              </a:rPr>
              <a:t>Breakfast</a:t>
            </a:r>
            <a:endParaRPr lang="en-US" sz="4000" dirty="0">
              <a:solidFill>
                <a:schemeClr val="accent4"/>
              </a:solidFill>
            </a:endParaRPr>
          </a:p>
        </p:txBody>
      </p:sp>
      <p:pic>
        <p:nvPicPr>
          <p:cNvPr id="4" name="~PP1479.WAV">
            <a:hlinkClick r:id="" action="ppaction://media"/>
          </p:cNvPr>
          <p:cNvPicPr>
            <a:picLocks noRot="1" noChangeAspect="1"/>
          </p:cNvPicPr>
          <p:nvPr>
            <a:wavAudioFile r:embed="rId1" name="~PP1479.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139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9" name="Group 69"/>
          <p:cNvGraphicFramePr>
            <a:graphicFrameLocks noGrp="1"/>
          </p:cNvGraphicFramePr>
          <p:nvPr/>
        </p:nvGraphicFramePr>
        <p:xfrm>
          <a:off x="457200" y="1219200"/>
          <a:ext cx="8229599" cy="4556067"/>
        </p:xfrm>
        <a:graphic>
          <a:graphicData uri="http://schemas.openxmlformats.org/drawingml/2006/table">
            <a:tbl>
              <a:tblPr/>
              <a:tblGrid>
                <a:gridCol w="2718033"/>
                <a:gridCol w="1812022"/>
                <a:gridCol w="1963023"/>
                <a:gridCol w="1736521"/>
              </a:tblGrid>
              <a:tr h="501555">
                <a:tc row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kumimoji="0" lang="en-US" sz="2400" b="0" i="0" u="none" strike="noStrike" cap="none" normalizeH="0" baseline="0" dirty="0" smtClean="0">
                          <a:ln>
                            <a:noFill/>
                          </a:ln>
                          <a:solidFill>
                            <a:schemeClr val="accent1"/>
                          </a:solidFill>
                          <a:effectLst>
                            <a:outerShdw blurRad="38100" dist="38100" dir="2700000" algn="tl">
                              <a:srgbClr val="000000"/>
                            </a:outerShdw>
                          </a:effectLst>
                          <a:latin typeface="Arial" pitchFamily="34" charset="0"/>
                          <a:cs typeface="Arial" pitchFamily="34" charset="0"/>
                        </a:rPr>
                        <a:t>COMPONENT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Arial" pitchFamily="34" charset="0"/>
                          <a:ea typeface="Tahoma" pitchFamily="34" charset="0"/>
                          <a:cs typeface="Arial" pitchFamily="34" charset="0"/>
                        </a:rPr>
                        <a:t>AGES</a:t>
                      </a:r>
                      <a:endParaRPr lang="en-US" sz="2400" dirty="0">
                        <a:solidFill>
                          <a:schemeClr val="accent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245">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109">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Milk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¾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cup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343">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Meat/Meat Alternate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ounce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1½ ounces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 ounces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5789">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Fruits and/or Vegetables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¼ cup 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 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¾  cup total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026">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Grains/Breads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serving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7"/>
          <p:cNvSpPr>
            <a:spLocks noGrp="1" noChangeArrowheads="1"/>
          </p:cNvSpPr>
          <p:nvPr>
            <p:ph type="title"/>
          </p:nvPr>
        </p:nvSpPr>
        <p:spPr>
          <a:xfrm>
            <a:off x="457200" y="381000"/>
            <a:ext cx="8229600" cy="762000"/>
          </a:xfrm>
          <a:noFill/>
          <a:ln/>
        </p:spPr>
        <p:txBody>
          <a:bodyPr>
            <a:normAutofit/>
          </a:bodyPr>
          <a:lstStyle/>
          <a:p>
            <a:pPr algn="ctr"/>
            <a:r>
              <a:rPr lang="en-US" sz="4000" dirty="0" smtClean="0">
                <a:solidFill>
                  <a:schemeClr val="accent4"/>
                </a:solidFill>
              </a:rPr>
              <a:t>Lunch/Supper</a:t>
            </a:r>
            <a:endParaRPr lang="en-US" sz="4000" dirty="0">
              <a:solidFill>
                <a:schemeClr val="accent4"/>
              </a:solidFill>
            </a:endParaRPr>
          </a:p>
        </p:txBody>
      </p:sp>
      <p:pic>
        <p:nvPicPr>
          <p:cNvPr id="5" name="~PP139.WAV">
            <a:hlinkClick r:id="" action="ppaction://media"/>
          </p:cNvPr>
          <p:cNvPicPr>
            <a:picLocks noRot="1" noChangeAspect="1"/>
          </p:cNvPicPr>
          <p:nvPr>
            <a:wavAudioFile r:embed="rId1" name="~PP139.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270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54" name="Group 50"/>
          <p:cNvGraphicFramePr>
            <a:graphicFrameLocks noGrp="1"/>
          </p:cNvGraphicFramePr>
          <p:nvPr/>
        </p:nvGraphicFramePr>
        <p:xfrm>
          <a:off x="381000" y="1143000"/>
          <a:ext cx="8153400" cy="4687887"/>
        </p:xfrm>
        <a:graphic>
          <a:graphicData uri="http://schemas.openxmlformats.org/drawingml/2006/table">
            <a:tbl>
              <a:tblPr/>
              <a:tblGrid>
                <a:gridCol w="2667000"/>
                <a:gridCol w="1981200"/>
                <a:gridCol w="1828800"/>
                <a:gridCol w="1676400"/>
              </a:tblGrid>
              <a:tr h="541020">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400" b="0" i="0" u="none" strike="noStrike" cap="none" normalizeH="0" baseline="0" dirty="0" smtClean="0">
                          <a:ln>
                            <a:noFill/>
                          </a:ln>
                          <a:solidFill>
                            <a:schemeClr val="accent1"/>
                          </a:solidFill>
                          <a:effectLst>
                            <a:outerShdw blurRad="38100" dist="38100" dir="2700000" algn="tl">
                              <a:srgbClr val="000000"/>
                            </a:outerShdw>
                          </a:effectLst>
                          <a:latin typeface="Arial" pitchFamily="34" charset="0"/>
                          <a:cs typeface="Arial" pitchFamily="34" charset="0"/>
                        </a:rPr>
                        <a:t>COMPONENT</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accent1"/>
                          </a:solidFill>
                          <a:effectLst>
                            <a:outerShdw blurRad="38100" dist="38100" dir="2700000" algn="tl">
                              <a:srgbClr val="000000"/>
                            </a:outerShdw>
                          </a:effectLst>
                          <a:latin typeface="Arial" pitchFamily="34" charset="0"/>
                          <a:cs typeface="Arial" pitchFamily="34" charset="0"/>
                        </a:rPr>
                        <a:t>Choose two: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accent1"/>
                          </a:solidFill>
                          <a:effectLst>
                            <a:outerShdw blurRad="38100" dist="38100" dir="2700000" algn="tl">
                              <a:srgbClr val="000000"/>
                            </a:outerShdw>
                          </a:effectLst>
                          <a:latin typeface="Arial" pitchFamily="34" charset="0"/>
                          <a:cs typeface="Arial" pitchFamily="34" charset="0"/>
                        </a:rPr>
                        <a: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2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Milk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 cup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Meat/Meat Alternate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½ ounce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ounce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 ounce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Fruit/Vegetable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½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¾  cup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Grains/Breads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½ serving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 serving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Grp="1" noChangeArrowheads="1"/>
          </p:cNvSpPr>
          <p:nvPr>
            <p:ph type="title"/>
          </p:nvPr>
        </p:nvSpPr>
        <p:spPr>
          <a:xfrm>
            <a:off x="381000" y="304800"/>
            <a:ext cx="8229600" cy="762000"/>
          </a:xfrm>
          <a:noFill/>
          <a:ln/>
        </p:spPr>
        <p:txBody>
          <a:bodyPr>
            <a:normAutofit/>
          </a:bodyPr>
          <a:lstStyle/>
          <a:p>
            <a:pPr algn="ctr"/>
            <a:r>
              <a:rPr lang="en-US" sz="4000" dirty="0" smtClean="0">
                <a:solidFill>
                  <a:schemeClr val="accent4"/>
                </a:solidFill>
              </a:rPr>
              <a:t>Snack</a:t>
            </a:r>
            <a:endParaRPr lang="en-US" sz="4000" dirty="0">
              <a:solidFill>
                <a:schemeClr val="accent4"/>
              </a:solidFill>
            </a:endParaRPr>
          </a:p>
        </p:txBody>
      </p:sp>
      <p:pic>
        <p:nvPicPr>
          <p:cNvPr id="4" name="~PP2648.WAV">
            <a:hlinkClick r:id="" action="ppaction://media"/>
          </p:cNvPr>
          <p:cNvPicPr>
            <a:picLocks noRot="1" noChangeAspect="1"/>
          </p:cNvPicPr>
          <p:nvPr>
            <a:wavAudioFile r:embed="rId1" name="~PP2648.WAV"/>
          </p:nvPr>
        </p:nvPicPr>
        <p:blipFill>
          <a:blip r:embed="rId4" cstate="print"/>
          <a:stretch>
            <a:fillRect/>
          </a:stretch>
        </p:blipFill>
        <p:spPr>
          <a:xfrm>
            <a:off x="8716963" y="6430963"/>
            <a:ext cx="304800" cy="304800"/>
          </a:xfrm>
          <a:prstGeom prst="rect">
            <a:avLst/>
          </a:prstGeom>
        </p:spPr>
      </p:pic>
    </p:spTree>
  </p:cSld>
  <p:clrMapOvr>
    <a:masterClrMapping/>
  </p:clrMapOvr>
  <p:transition advClick="0" advTm="104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iStock_000001175423XSmall[1]"/>
          <p:cNvPicPr>
            <a:picLocks noChangeAspect="1" noChangeArrowheads="1"/>
          </p:cNvPicPr>
          <p:nvPr/>
        </p:nvPicPr>
        <p:blipFill>
          <a:blip r:embed="rId4" cstate="print">
            <a:extLst>
              <a:ext uri="{28A0092B-C50C-407E-A947-70E740481C1C}">
                <a14:useLocalDpi xmlns="" xmlns:a14="http://schemas.microsoft.com/office/drawing/2010/main" val="0"/>
              </a:ext>
            </a:extLst>
          </a:blip>
          <a:srcRect l="6592" r="2789" b="27745"/>
          <a:stretch>
            <a:fillRect/>
          </a:stretch>
        </p:blipFill>
        <p:spPr bwMode="auto">
          <a:xfrm>
            <a:off x="6629400" y="3871212"/>
            <a:ext cx="2514600" cy="298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9" name="Rectangle 7"/>
          <p:cNvSpPr>
            <a:spLocks noGrp="1" noChangeArrowheads="1"/>
          </p:cNvSpPr>
          <p:nvPr>
            <p:ph type="title"/>
          </p:nvPr>
        </p:nvSpPr>
        <p:spPr>
          <a:xfrm>
            <a:off x="457200" y="228601"/>
            <a:ext cx="8305800" cy="990600"/>
          </a:xfrm>
          <a:noFill/>
          <a:ln/>
        </p:spPr>
        <p:txBody>
          <a:bodyPr>
            <a:normAutofit/>
          </a:bodyPr>
          <a:lstStyle/>
          <a:p>
            <a:pPr algn="ctr"/>
            <a:r>
              <a:rPr lang="en-US" sz="4000" dirty="0" smtClean="0">
                <a:solidFill>
                  <a:schemeClr val="accent4"/>
                </a:solidFill>
              </a:rPr>
              <a:t>Milk</a:t>
            </a:r>
            <a:endParaRPr lang="en-US" sz="4000" dirty="0">
              <a:solidFill>
                <a:schemeClr val="accent4"/>
              </a:solidFill>
            </a:endParaRPr>
          </a:p>
        </p:txBody>
      </p:sp>
      <p:sp>
        <p:nvSpPr>
          <p:cNvPr id="38916" name="Text Box 4"/>
          <p:cNvSpPr txBox="1">
            <a:spLocks noChangeArrowheads="1"/>
          </p:cNvSpPr>
          <p:nvPr/>
        </p:nvSpPr>
        <p:spPr bwMode="auto">
          <a:xfrm>
            <a:off x="6705600" y="990600"/>
            <a:ext cx="1371600" cy="579438"/>
          </a:xfrm>
          <a:prstGeom prst="rect">
            <a:avLst/>
          </a:prstGeom>
          <a:noFill/>
          <a:ln w="9525">
            <a:noFill/>
            <a:miter lim="800000"/>
            <a:headEnd/>
            <a:tailEnd/>
          </a:ln>
          <a:effectLst/>
        </p:spPr>
        <p:txBody>
          <a:bodyPr>
            <a:spAutoFit/>
          </a:bodyPr>
          <a:lstStyle/>
          <a:p>
            <a:pPr>
              <a:spcBef>
                <a:spcPct val="50000"/>
              </a:spcBef>
            </a:pPr>
            <a:endParaRPr lang="en-US">
              <a:effectLst>
                <a:outerShdw blurRad="38100" dist="38100" dir="2700000" algn="tl">
                  <a:srgbClr val="000000"/>
                </a:outerShdw>
              </a:effectLst>
            </a:endParaRPr>
          </a:p>
        </p:txBody>
      </p:sp>
      <p:graphicFrame>
        <p:nvGraphicFramePr>
          <p:cNvPr id="9" name="Table 8"/>
          <p:cNvGraphicFramePr>
            <a:graphicFrameLocks noGrp="1"/>
          </p:cNvGraphicFramePr>
          <p:nvPr/>
        </p:nvGraphicFramePr>
        <p:xfrm>
          <a:off x="457200" y="1219200"/>
          <a:ext cx="8229600" cy="1672296"/>
        </p:xfrm>
        <a:graphic>
          <a:graphicData uri="http://schemas.openxmlformats.org/drawingml/2006/table">
            <a:tbl>
              <a:tblPr firstRow="1" bandRow="1">
                <a:tableStyleId>{93296810-A885-4BE3-A3E7-6D5BEEA58F35}</a:tableStyleId>
              </a:tblPr>
              <a:tblGrid>
                <a:gridCol w="2819400"/>
                <a:gridCol w="3733800"/>
                <a:gridCol w="1676400"/>
              </a:tblGrid>
              <a:tr h="502291">
                <a:tc gridSpan="3">
                  <a:txBody>
                    <a:bodyPr/>
                    <a:lstStyle/>
                    <a:p>
                      <a:pPr algn="ctr"/>
                      <a:r>
                        <a:rPr lang="en-US" sz="2800" dirty="0" smtClean="0"/>
                        <a:t>CACFP Milk Requirements</a:t>
                      </a:r>
                      <a:endParaRPr lang="en-US" sz="2800" dirty="0"/>
                    </a:p>
                  </a:txBody>
                  <a:tcPr>
                    <a:solidFill>
                      <a:schemeClr val="accent1"/>
                    </a:solidFill>
                  </a:tcPr>
                </a:tc>
                <a:tc hMerge="1">
                  <a:txBody>
                    <a:bodyPr/>
                    <a:lstStyle/>
                    <a:p>
                      <a:endParaRPr lang="en-US" dirty="0"/>
                    </a:p>
                  </a:txBody>
                  <a:tcPr/>
                </a:tc>
                <a:tc hMerge="1">
                  <a:txBody>
                    <a:bodyPr/>
                    <a:lstStyle/>
                    <a:p>
                      <a:pPr algn="ctr"/>
                      <a:endParaRPr lang="en-US" dirty="0"/>
                    </a:p>
                  </a:txBody>
                  <a:tcPr/>
                </a:tc>
              </a:tr>
              <a:tr h="577068">
                <a:tc>
                  <a:txBody>
                    <a:bodyPr/>
                    <a:lstStyle/>
                    <a:p>
                      <a:pPr algn="ctr"/>
                      <a:r>
                        <a:rPr lang="en-US" sz="2000" dirty="0" smtClean="0">
                          <a:latin typeface="Arial" pitchFamily="34" charset="0"/>
                          <a:cs typeface="Arial" pitchFamily="34" charset="0"/>
                        </a:rPr>
                        <a:t>Age 12-24</a:t>
                      </a:r>
                      <a:r>
                        <a:rPr lang="en-US" sz="2000" baseline="0" dirty="0" smtClean="0">
                          <a:latin typeface="Arial" pitchFamily="34" charset="0"/>
                          <a:cs typeface="Arial" pitchFamily="34" charset="0"/>
                        </a:rPr>
                        <a:t> months</a:t>
                      </a:r>
                      <a:endParaRPr lang="en-US" sz="2000" dirty="0">
                        <a:latin typeface="Arial" pitchFamily="34" charset="0"/>
                        <a:cs typeface="Arial" pitchFamily="34" charset="0"/>
                      </a:endParaRPr>
                    </a:p>
                  </a:txBody>
                  <a:tcPr anchor="ctr">
                    <a:solidFill>
                      <a:schemeClr val="bg2"/>
                    </a:solidFill>
                  </a:tcPr>
                </a:tc>
                <a:tc>
                  <a:txBody>
                    <a:bodyPr/>
                    <a:lstStyle/>
                    <a:p>
                      <a:pPr algn="ctr"/>
                      <a:r>
                        <a:rPr lang="en-US" sz="2000" dirty="0" smtClean="0">
                          <a:latin typeface="Arial" pitchFamily="34" charset="0"/>
                          <a:cs typeface="Arial" pitchFamily="34" charset="0"/>
                        </a:rPr>
                        <a:t>Whole</a:t>
                      </a:r>
                    </a:p>
                  </a:txBody>
                  <a:tcPr anchor="ctr">
                    <a:solidFill>
                      <a:schemeClr val="bg2"/>
                    </a:solidFill>
                  </a:tcPr>
                </a:tc>
                <a:tc>
                  <a:txBody>
                    <a:bodyPr/>
                    <a:lstStyle/>
                    <a:p>
                      <a:pPr algn="ctr"/>
                      <a:r>
                        <a:rPr lang="en-US" sz="2000" dirty="0" smtClean="0">
                          <a:solidFill>
                            <a:srgbClr val="FF0000"/>
                          </a:solidFill>
                          <a:latin typeface="Arial" pitchFamily="34" charset="0"/>
                          <a:cs typeface="Arial" pitchFamily="34" charset="0"/>
                        </a:rPr>
                        <a:t>Required</a:t>
                      </a:r>
                      <a:endParaRPr lang="en-US" sz="2000" dirty="0">
                        <a:solidFill>
                          <a:srgbClr val="FF0000"/>
                        </a:solidFill>
                        <a:latin typeface="Arial" pitchFamily="34" charset="0"/>
                        <a:cs typeface="Arial" pitchFamily="34" charset="0"/>
                      </a:endParaRPr>
                    </a:p>
                  </a:txBody>
                  <a:tcPr anchor="ctr">
                    <a:solidFill>
                      <a:schemeClr val="bg2"/>
                    </a:solidFill>
                  </a:tcPr>
                </a:tc>
              </a:tr>
              <a:tr h="577068">
                <a:tc>
                  <a:txBody>
                    <a:bodyPr/>
                    <a:lstStyle/>
                    <a:p>
                      <a:pPr algn="ctr"/>
                      <a:r>
                        <a:rPr lang="en-US" sz="2000" dirty="0" smtClean="0">
                          <a:latin typeface="Arial" pitchFamily="34" charset="0"/>
                          <a:cs typeface="Arial" pitchFamily="34" charset="0"/>
                        </a:rPr>
                        <a:t>Age 24 months and up</a:t>
                      </a:r>
                      <a:endParaRPr lang="en-US" sz="2000" dirty="0">
                        <a:latin typeface="Arial" pitchFamily="34" charset="0"/>
                        <a:cs typeface="Arial" pitchFamily="34" charset="0"/>
                      </a:endParaRPr>
                    </a:p>
                  </a:txBody>
                  <a:tcPr anchor="ctr">
                    <a:solidFill>
                      <a:schemeClr val="bg2"/>
                    </a:solidFill>
                  </a:tcPr>
                </a:tc>
                <a:tc>
                  <a:txBody>
                    <a:bodyPr/>
                    <a:lstStyle/>
                    <a:p>
                      <a:pPr algn="ctr"/>
                      <a:r>
                        <a:rPr lang="en-US" sz="2000" dirty="0" smtClean="0">
                          <a:latin typeface="Arial" pitchFamily="34" charset="0"/>
                          <a:cs typeface="Arial" pitchFamily="34" charset="0"/>
                        </a:rPr>
                        <a:t>Low-fat (1%) or Fat-free (skim)*</a:t>
                      </a:r>
                      <a:endParaRPr lang="en-US" sz="2000" dirty="0">
                        <a:latin typeface="Arial" pitchFamily="34" charset="0"/>
                        <a:cs typeface="Arial" pitchFamily="34" charset="0"/>
                      </a:endParaRPr>
                    </a:p>
                  </a:txBody>
                  <a:tcPr anchor="ctr">
                    <a:solidFill>
                      <a:schemeClr val="bg2"/>
                    </a:solidFill>
                  </a:tcPr>
                </a:tc>
                <a:tc>
                  <a:txBody>
                    <a:bodyPr/>
                    <a:lstStyle/>
                    <a:p>
                      <a:pPr algn="ctr"/>
                      <a:r>
                        <a:rPr lang="en-US" sz="2000" dirty="0" smtClean="0">
                          <a:solidFill>
                            <a:srgbClr val="FF0000"/>
                          </a:solidFill>
                          <a:latin typeface="Arial" pitchFamily="34" charset="0"/>
                          <a:cs typeface="Arial" pitchFamily="34" charset="0"/>
                        </a:rPr>
                        <a:t>Required</a:t>
                      </a:r>
                      <a:endParaRPr lang="en-US" sz="2000" dirty="0">
                        <a:solidFill>
                          <a:srgbClr val="FF0000"/>
                        </a:solidFill>
                        <a:latin typeface="Arial" pitchFamily="34" charset="0"/>
                        <a:cs typeface="Arial" pitchFamily="34" charset="0"/>
                      </a:endParaRPr>
                    </a:p>
                  </a:txBody>
                  <a:tcPr anchor="ctr">
                    <a:solidFill>
                      <a:schemeClr val="bg2"/>
                    </a:solidFill>
                  </a:tcPr>
                </a:tc>
              </a:tr>
            </a:tbl>
          </a:graphicData>
        </a:graphic>
      </p:graphicFrame>
      <p:sp>
        <p:nvSpPr>
          <p:cNvPr id="10" name="Rectangle 9"/>
          <p:cNvSpPr/>
          <p:nvPr/>
        </p:nvSpPr>
        <p:spPr>
          <a:xfrm>
            <a:off x="457200" y="3276600"/>
            <a:ext cx="8229600" cy="830997"/>
          </a:xfrm>
          <a:prstGeom prst="rect">
            <a:avLst/>
          </a:prstGeom>
        </p:spPr>
        <p:txBody>
          <a:bodyPr wrap="square">
            <a:spAutoFit/>
          </a:bodyPr>
          <a:lstStyle/>
          <a:p>
            <a:pPr>
              <a:buFont typeface="Arial" pitchFamily="34" charset="0"/>
              <a:buNone/>
            </a:pPr>
            <a:r>
              <a:rPr lang="en-US" i="1" dirty="0" smtClean="0"/>
              <a:t>* </a:t>
            </a:r>
            <a:r>
              <a:rPr lang="en-US" sz="2400" i="1" dirty="0" smtClean="0"/>
              <a:t>Includes low-fat &amp; non-fat forms of lactose reduced, lactose free, buttermilk  or acidified milk</a:t>
            </a:r>
            <a:endParaRPr lang="en-US" sz="2400" i="1" dirty="0"/>
          </a:p>
        </p:txBody>
      </p:sp>
      <p:pic>
        <p:nvPicPr>
          <p:cNvPr id="8" name="~PP439.WAV">
            <a:hlinkClick r:id="" action="ppaction://media"/>
          </p:cNvPr>
          <p:cNvPicPr>
            <a:picLocks noRot="1" noChangeAspect="1"/>
          </p:cNvPicPr>
          <p:nvPr>
            <a:wavAudioFile r:embed="rId1" name="~PP439.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38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381000" y="304800"/>
            <a:ext cx="8382000" cy="1082675"/>
          </a:xfrm>
          <a:noFill/>
          <a:ln/>
        </p:spPr>
        <p:txBody>
          <a:bodyPr>
            <a:normAutofit/>
          </a:bodyPr>
          <a:lstStyle/>
          <a:p>
            <a:pPr algn="ctr"/>
            <a:r>
              <a:rPr lang="en-US" sz="4000" dirty="0" smtClean="0">
                <a:solidFill>
                  <a:schemeClr val="accent4"/>
                </a:solidFill>
              </a:rPr>
              <a:t>Milk</a:t>
            </a:r>
            <a:endParaRPr lang="en-US" sz="4000" dirty="0"/>
          </a:p>
        </p:txBody>
      </p:sp>
      <p:pic>
        <p:nvPicPr>
          <p:cNvPr id="29698" name="Picture 2" descr="http://upload.wikimedia.org/wikipedia/commons/4/42/Milk_-_olly_claxton.jpg"/>
          <p:cNvPicPr>
            <a:picLocks noChangeAspect="1" noChangeArrowheads="1"/>
          </p:cNvPicPr>
          <p:nvPr/>
        </p:nvPicPr>
        <p:blipFill>
          <a:blip r:embed="rId4" cstate="print"/>
          <a:srcRect/>
          <a:stretch>
            <a:fillRect/>
          </a:stretch>
        </p:blipFill>
        <p:spPr bwMode="auto">
          <a:xfrm>
            <a:off x="0" y="2133600"/>
            <a:ext cx="3124200" cy="2252544"/>
          </a:xfrm>
          <a:prstGeom prst="rect">
            <a:avLst/>
          </a:prstGeom>
          <a:noFill/>
        </p:spPr>
      </p:pic>
      <p:sp>
        <p:nvSpPr>
          <p:cNvPr id="3" name="Content Placeholder 2"/>
          <p:cNvSpPr>
            <a:spLocks noGrp="1"/>
          </p:cNvSpPr>
          <p:nvPr>
            <p:ph idx="1"/>
          </p:nvPr>
        </p:nvSpPr>
        <p:spPr>
          <a:xfrm>
            <a:off x="2438400" y="1447800"/>
            <a:ext cx="6324600" cy="4800600"/>
          </a:xfrm>
        </p:spPr>
        <p:txBody>
          <a:bodyPr>
            <a:normAutofit/>
          </a:bodyPr>
          <a:lstStyle/>
          <a:p>
            <a:pPr>
              <a:lnSpc>
                <a:spcPct val="110000"/>
              </a:lnSpc>
              <a:spcBef>
                <a:spcPts val="0"/>
              </a:spcBef>
              <a:spcAft>
                <a:spcPts val="1800"/>
              </a:spcAft>
            </a:pPr>
            <a:r>
              <a:rPr lang="en-US" sz="3200" dirty="0" smtClean="0">
                <a:latin typeface="Arial" pitchFamily="34" charset="0"/>
                <a:ea typeface="Tahoma" pitchFamily="34" charset="0"/>
                <a:cs typeface="Arial" pitchFamily="34" charset="0"/>
              </a:rPr>
              <a:t>Only fluid milk is creditable</a:t>
            </a:r>
          </a:p>
          <a:p>
            <a:pPr>
              <a:lnSpc>
                <a:spcPct val="110000"/>
              </a:lnSpc>
              <a:spcBef>
                <a:spcPts val="0"/>
              </a:spcBef>
              <a:spcAft>
                <a:spcPts val="1800"/>
              </a:spcAft>
            </a:pPr>
            <a:r>
              <a:rPr lang="en-US" sz="3200" kern="1200" dirty="0" smtClean="0">
                <a:latin typeface="Arial" pitchFamily="34" charset="0"/>
                <a:ea typeface="Tahoma" pitchFamily="34" charset="0"/>
                <a:cs typeface="Arial" pitchFamily="34" charset="0"/>
              </a:rPr>
              <a:t>Breakfast / snack:  Beverage, used on cereal or both</a:t>
            </a:r>
          </a:p>
          <a:p>
            <a:pPr>
              <a:lnSpc>
                <a:spcPct val="110000"/>
              </a:lnSpc>
              <a:spcBef>
                <a:spcPts val="0"/>
              </a:spcBef>
              <a:spcAft>
                <a:spcPts val="1800"/>
              </a:spcAft>
            </a:pPr>
            <a:r>
              <a:rPr lang="en-US" sz="3200" kern="1200" dirty="0" smtClean="0">
                <a:latin typeface="Arial" pitchFamily="34" charset="0"/>
                <a:ea typeface="Tahoma" pitchFamily="34" charset="0"/>
                <a:cs typeface="Arial" pitchFamily="34" charset="0"/>
              </a:rPr>
              <a:t>Snack:  Not to be served when juice is the only other component</a:t>
            </a:r>
            <a:endParaRPr lang="en-US" sz="3200" dirty="0" smtClean="0">
              <a:latin typeface="Arial" pitchFamily="34" charset="0"/>
              <a:ea typeface="Tahoma" pitchFamily="34" charset="0"/>
              <a:cs typeface="Arial" pitchFamily="34" charset="0"/>
            </a:endParaRPr>
          </a:p>
          <a:p>
            <a:endParaRPr lang="en-US" sz="3200" dirty="0">
              <a:latin typeface="Tahoma" pitchFamily="34" charset="0"/>
              <a:ea typeface="Tahoma" pitchFamily="34" charset="0"/>
              <a:cs typeface="Tahoma" pitchFamily="34" charset="0"/>
            </a:endParaRPr>
          </a:p>
        </p:txBody>
      </p:sp>
      <p:pic>
        <p:nvPicPr>
          <p:cNvPr id="5" name="~PP3789.WAV">
            <a:hlinkClick r:id="" action="ppaction://media"/>
          </p:cNvPr>
          <p:cNvPicPr>
            <a:picLocks noRot="1" noChangeAspect="1"/>
          </p:cNvPicPr>
          <p:nvPr>
            <a:wavAudioFile r:embed="rId1" name="~PP3789.WAV"/>
          </p:nvPr>
        </p:nvPicPr>
        <p:blipFill>
          <a:blip r:embed="rId5" cstate="print"/>
          <a:stretch>
            <a:fillRect/>
          </a:stretch>
        </p:blipFill>
        <p:spPr>
          <a:xfrm>
            <a:off x="8716963" y="6430963"/>
            <a:ext cx="304800" cy="304800"/>
          </a:xfrm>
          <a:prstGeom prst="rect">
            <a:avLst/>
          </a:prstGeom>
        </p:spPr>
      </p:pic>
    </p:spTree>
  </p:cSld>
  <p:clrMapOvr>
    <a:masterClrMapping/>
  </p:clrMapOvr>
  <p:transition advClick="0" advTm="195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05personal chef">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BoxedArt_PersonalChef</Template>
  <TotalTime>9957</TotalTime>
  <Words>3118</Words>
  <Application>Microsoft Office PowerPoint</Application>
  <PresentationFormat>On-screen Show (4:3)</PresentationFormat>
  <Paragraphs>322</Paragraphs>
  <Slides>23</Slides>
  <Notes>23</Notes>
  <HiddenSlides>0</HiddenSlides>
  <MMClips>23</MMClips>
  <ScaleCrop>false</ScaleCrop>
  <HeadingPairs>
    <vt:vector size="4" baseType="variant">
      <vt:variant>
        <vt:lpstr>Theme</vt:lpstr>
      </vt:variant>
      <vt:variant>
        <vt:i4>11</vt:i4>
      </vt:variant>
      <vt:variant>
        <vt:lpstr>Slide Titles</vt:lpstr>
      </vt:variant>
      <vt:variant>
        <vt:i4>23</vt:i4>
      </vt:variant>
    </vt:vector>
  </HeadingPairs>
  <TitlesOfParts>
    <vt:vector size="34" baseType="lpstr">
      <vt:lpstr>05personal chef</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Concourse</vt:lpstr>
      <vt:lpstr>CACFP Meal Pattern</vt:lpstr>
      <vt:lpstr>Slide 2</vt:lpstr>
      <vt:lpstr>Handbooks for Creating Menus</vt:lpstr>
      <vt:lpstr>Creditable &amp; Non-Creditable Foods</vt:lpstr>
      <vt:lpstr>Breakfast</vt:lpstr>
      <vt:lpstr>Lunch/Supper</vt:lpstr>
      <vt:lpstr>Snack</vt:lpstr>
      <vt:lpstr>Milk</vt:lpstr>
      <vt:lpstr>Milk</vt:lpstr>
      <vt:lpstr>Non-Dairy Milk Alternatives</vt:lpstr>
      <vt:lpstr>Meat/Meat Alternate</vt:lpstr>
      <vt:lpstr>Serving Amounts for Meat Alternates</vt:lpstr>
      <vt:lpstr>Meat/Meat Alternate</vt:lpstr>
      <vt:lpstr>Fruits and Vegetables</vt:lpstr>
      <vt:lpstr>Fruits and Vegetables</vt:lpstr>
      <vt:lpstr>Fruits and Vegetables</vt:lpstr>
      <vt:lpstr>Serving Amounts for Fruits and Vegetables</vt:lpstr>
      <vt:lpstr>Grains and Breads</vt:lpstr>
      <vt:lpstr>Grains/Breads</vt:lpstr>
      <vt:lpstr>Common Non-Creditable Items</vt:lpstr>
      <vt:lpstr>Special Diets- Disability</vt:lpstr>
      <vt:lpstr>Child Care Resource Center Contact Information</vt:lpstr>
      <vt:lpstr>Slide 23</vt:lpstr>
    </vt:vector>
  </TitlesOfParts>
  <Company>ALSDE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phoseman</dc:creator>
  <cp:lastModifiedBy>jdeavers</cp:lastModifiedBy>
  <cp:revision>371</cp:revision>
  <dcterms:created xsi:type="dcterms:W3CDTF">2004-10-28T12:46:51Z</dcterms:created>
  <dcterms:modified xsi:type="dcterms:W3CDTF">2014-09-17T20:03:18Z</dcterms:modified>
</cp:coreProperties>
</file>