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7" r:id="rId2"/>
  </p:sldMasterIdLst>
  <p:notesMasterIdLst>
    <p:notesMasterId r:id="rId18"/>
  </p:notesMasterIdLst>
  <p:sldIdLst>
    <p:sldId id="284" r:id="rId3"/>
    <p:sldId id="301" r:id="rId4"/>
    <p:sldId id="302" r:id="rId5"/>
    <p:sldId id="288" r:id="rId6"/>
    <p:sldId id="289" r:id="rId7"/>
    <p:sldId id="290" r:id="rId8"/>
    <p:sldId id="291" r:id="rId9"/>
    <p:sldId id="293" r:id="rId10"/>
    <p:sldId id="303" r:id="rId11"/>
    <p:sldId id="295" r:id="rId12"/>
    <p:sldId id="297" r:id="rId13"/>
    <p:sldId id="306" r:id="rId14"/>
    <p:sldId id="307" r:id="rId15"/>
    <p:sldId id="308" r:id="rId16"/>
    <p:sldId id="309"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58" autoAdjust="0"/>
    <p:restoredTop sz="78841" autoAdjust="0"/>
  </p:normalViewPr>
  <p:slideViewPr>
    <p:cSldViewPr>
      <p:cViewPr>
        <p:scale>
          <a:sx n="70" d="100"/>
          <a:sy n="70" d="100"/>
        </p:scale>
        <p:origin x="-198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252"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a:spcBef>
                <a:spcPts val="0"/>
              </a:spcBef>
              <a:spcAft>
                <a:spcPts val="0"/>
              </a:spcAft>
              <a:defRPr sz="1200">
                <a:latin typeface="+mn-lt"/>
              </a:defRPr>
            </a:lvl1pPr>
          </a:lstStyle>
          <a:p>
            <a:pPr>
              <a:defRPr/>
            </a:pPr>
            <a:fld id="{AC401256-D2A7-4C12-A7A0-0C195ADE75C0}" type="datetimeFigureOut">
              <a:rPr lang="en-US"/>
              <a:pPr>
                <a:defRPr/>
              </a:pPr>
              <a:t>9/17/2014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fontAlgn="auto">
              <a:spcBef>
                <a:spcPts val="0"/>
              </a:spcBef>
              <a:spcAft>
                <a:spcPts val="0"/>
              </a:spcAft>
              <a:defRPr sz="1200">
                <a:latin typeface="+mn-lt"/>
              </a:defRPr>
            </a:lvl1pPr>
          </a:lstStyle>
          <a:p>
            <a:pPr>
              <a:defRPr/>
            </a:pPr>
            <a:fld id="{B41BA896-EDAE-485A-A777-B59F3C65AE7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latin typeface="Arial" charset="0"/>
                <a:cs typeface="Arial" charset="0"/>
              </a:rPr>
              <a:t>Welcome to the webcast, </a:t>
            </a:r>
            <a:r>
              <a:rPr lang="en-US" i="1" smtClean="0">
                <a:latin typeface="Arial" charset="0"/>
                <a:cs typeface="Arial" charset="0"/>
              </a:rPr>
              <a:t>Point of Service: Meal Counts and Attendance for the CACFP</a:t>
            </a:r>
            <a:r>
              <a:rPr lang="en-US" smtClean="0">
                <a:latin typeface="Arial" charset="0"/>
                <a:cs typeface="Arial" charset="0"/>
              </a:rPr>
              <a:t>  presented by the Child Care Resource Center.  We are your childcare resource and referral agency and your sponsor for the Child and Adult Care Food Program.  This webcast will guide you through the process of correctly recording and maintaining point of service meal counts.   It is required for any center staff responsible for recording meal counts and attendance for the children in your classroom and/or center.</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Before you begin this session, please have your CACFP Handbook for Center available and open to page 28 and 29.  The CACFP Handbook for Centers is provided to you by the Child Care Resource Center.  If you do not have this handbook, contact your CACFP representative at the Child Care Resource Center.</a:t>
            </a:r>
          </a:p>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5F5B2DD-97BA-4FCB-B8EF-7566E279B422}"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Meal counts must be completed at the point of service.  Meal Counts cannot be based on computerized or daily attendance records that assume children have been served a meal or snack based on times of attendance.  This does not meet the definition of a point of service meal count and must not be used as the source for determining the number of meals or snacks served to children.</a:t>
            </a:r>
          </a:p>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591BCE8-CEA5-4CB7-826C-132F0E2EB350}"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latin typeface="Arial" charset="0"/>
                <a:cs typeface="Arial" charset="0"/>
              </a:rPr>
              <a:t>Lastly, adults may eat meals and snacks with children; it is actually a positive experience for children and teachers or other adults to eat meals together.  Adults become role models for eating habits and it supports children’s social development.  However, meals and snacks the adults eat cannot be claimed for reimbursement.</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Do not record adult meals and snacks on the meal count form.</a:t>
            </a:r>
          </a:p>
        </p:txBody>
      </p:sp>
      <p:sp>
        <p:nvSpPr>
          <p:cNvPr id="39940"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2916E49-41AB-4C0D-96BC-61DDCC8AD839}"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a:spcBef>
                <a:spcPct val="0"/>
              </a:spcBef>
            </a:pPr>
            <a:r>
              <a:rPr lang="en-US" smtClean="0">
                <a:latin typeface="Arial" charset="0"/>
                <a:cs typeface="Arial" charset="0"/>
              </a:rPr>
              <a:t>Finally, in addition to recording attendance and meal counts, each staff member must complete the monthly CACFP Daily Time Log.  Each staff person completes their own time log each day.  Staff that performs both operational program labor and administrative labor needs to complete a separate log for each.  Each staff person records the meal and/or CACFP related activity and the time spent on that activity each day.  You will round the time to the nearest 5 minutes.</a:t>
            </a:r>
          </a:p>
          <a:p>
            <a:pPr>
              <a:spcBef>
                <a:spcPct val="0"/>
              </a:spcBef>
            </a:pPr>
            <a:endParaRPr lang="en-US" smtClean="0">
              <a:latin typeface="Arial" charset="0"/>
              <a:cs typeface="Arial" charset="0"/>
            </a:endParaRPr>
          </a:p>
          <a:p>
            <a:pPr>
              <a:spcBef>
                <a:spcPct val="0"/>
              </a:spcBef>
            </a:pPr>
            <a:r>
              <a:rPr lang="en-US" smtClean="0">
                <a:latin typeface="Arial" charset="0"/>
                <a:cs typeface="Arial" charset="0"/>
              </a:rPr>
              <a:t>This form tracks the time staff spend on CACFP activities, like tracking attendance and meal counts.  This form is submitted to the person in charge of CACFP activities at your center.</a:t>
            </a:r>
          </a:p>
          <a:p>
            <a:pPr>
              <a:spcBef>
                <a:spcPct val="0"/>
              </a:spcBef>
            </a:pPr>
            <a:endParaRPr lang="en-US" smtClean="0">
              <a:latin typeface="Arial" charset="0"/>
              <a:cs typeface="Arial" charset="0"/>
            </a:endParaRPr>
          </a:p>
          <a:p>
            <a:pPr>
              <a:spcBef>
                <a:spcPct val="0"/>
              </a:spcBef>
            </a:pPr>
            <a:r>
              <a:rPr lang="en-US" smtClean="0">
                <a:latin typeface="Arial" charset="0"/>
                <a:cs typeface="Arial" charset="0"/>
              </a:rPr>
              <a:t>(For trainer – slide animated.  Starts with first side of Daily Time Log and transitions to show back side of form.)  </a:t>
            </a:r>
          </a:p>
        </p:txBody>
      </p:sp>
      <p:sp>
        <p:nvSpPr>
          <p:cNvPr id="4" name="Slide Number Placeholder 3"/>
          <p:cNvSpPr>
            <a:spLocks noGrp="1"/>
          </p:cNvSpPr>
          <p:nvPr>
            <p:ph type="sldNum" sz="quarter" idx="5"/>
          </p:nvPr>
        </p:nvSpPr>
        <p:spPr/>
        <p:txBody>
          <a:bodyPr/>
          <a:lstStyle/>
          <a:p>
            <a:pPr>
              <a:defRPr/>
            </a:pPr>
            <a:fld id="{6BA64AC7-ECD2-4AA3-AEB2-458744850DF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eaLnBrk="1" hangingPunct="1">
              <a:spcBef>
                <a:spcPct val="0"/>
              </a:spcBef>
            </a:pPr>
            <a:r>
              <a:rPr lang="en-US" smtClean="0">
                <a:latin typeface="Arial" charset="0"/>
                <a:cs typeface="Arial" charset="0"/>
              </a:rPr>
              <a:t>In closing the USDA works to ensure no discriminatory practices are used, intentionally or unintentionally.  The USDA and the State of Ohio are equal opportunity providers and employers.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eaLnBrk="1" hangingPunct="1">
              <a:spcBef>
                <a:spcPct val="0"/>
              </a:spcBef>
            </a:pPr>
            <a:r>
              <a:rPr lang="en-US" smtClean="0">
                <a:latin typeface="Arial" charset="0"/>
                <a:cs typeface="Arial" charset="0"/>
              </a:rPr>
              <a:t>This concludes the presentation on CACFP Point of Service Meal Counts and Attendance procedures.  If you have any follow up questions or need further directions.  Please don’t hesitate to contact us if you have any questions.  </a:t>
            </a:r>
          </a:p>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lIns="89730" tIns="44865" rIns="89730" bIns="44865"/>
          <a:lstStyle/>
          <a:p>
            <a:pPr>
              <a:defRPr/>
            </a:pPr>
            <a:fld id="{DCB3A91F-9CA2-47DC-9A64-19F92AF6ACFB}" type="slidenum">
              <a:rPr lang="en-US"/>
              <a:pPr>
                <a:defRPr/>
              </a:pPr>
              <a:t>15</a:t>
            </a:fld>
            <a:endParaRPr 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lIns="89730" tIns="44865" rIns="89730" bIns="44865" numCol="1" anchor="t" anchorCtr="0" compatLnSpc="1">
            <a:prstTxWarp prst="textNoShape">
              <a:avLst/>
            </a:prstTxWarp>
          </a:bodyPr>
          <a:lstStyle/>
          <a:p>
            <a:pPr eaLnBrk="1" hangingPunct="1">
              <a:spcBef>
                <a:spcPct val="0"/>
              </a:spcBef>
            </a:pPr>
            <a:r>
              <a:rPr lang="en-US" smtClean="0">
                <a:latin typeface="Arial" charset="0"/>
                <a:cs typeface="Arial" charset="0"/>
              </a:rPr>
              <a:t>Thank you for watching this webcast discussing the CACFP Point of Service Meal Counts and Attendance. Be sure to complete our other webcasts about the CACFP at www.ccrcinc.com.</a:t>
            </a:r>
          </a:p>
          <a:p>
            <a:pPr eaLnBrk="1" hangingPunct="1"/>
            <a:endParaRPr lang="en-US" smtClean="0">
              <a:latin typeface="Arial" charset="0"/>
            </a:endParaRPr>
          </a:p>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latin typeface="Arial" charset="0"/>
                <a:cs typeface="Arial" charset="0"/>
              </a:rPr>
              <a:t>Your center is reimbursed for the number of meals and snacks you serve to CACFP-enrolled children each day.  To properly claim these meals and snacks, meal counts must be recorded either at the time of each meal or snack service.   This is called the Point of Service Meal Count.</a:t>
            </a:r>
          </a:p>
          <a:p>
            <a:pPr eaLnBrk="1" hangingPunct="1">
              <a:spcBef>
                <a:spcPct val="0"/>
              </a:spcBef>
            </a:pPr>
            <a:endParaRPr lang="en-US" smtClean="0"/>
          </a:p>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37E06CA-3FE4-4188-B71A-8E53DDB428D5}"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latin typeface="Arial" charset="0"/>
                <a:cs typeface="Arial" charset="0"/>
              </a:rPr>
              <a:t>The Daily Participation Record and Monthly Meal Count Summary form can be printed from Minute Menu and should be used to record meal counts. Throughout the remainder of this webcast, this form will be referred to as the Meal Count form.</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Along the left hand side of the form are age of each child, their Minute Menu number and child’s name.  Across the top row are the different meal services. You will record meal counts only for those meals and snacks you have been approved.  The attendance column is there for you to record the total number of children in attendance that day.</a:t>
            </a:r>
          </a:p>
        </p:txBody>
      </p:sp>
      <p:sp>
        <p:nvSpPr>
          <p:cNvPr id="28676"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2FDA3A2-07D6-4C5B-917C-C4B2B0E11DC3}"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latin typeface="Arial" charset="0"/>
                <a:cs typeface="Arial" charset="0"/>
              </a:rPr>
              <a:t>You complete the point of service meal count at meal time, when children are sitting and have been provided a complete CACFP reimbursable meal or snack.  You must record meal counts by child.  </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On this slide we have Andrew, Trey, Matthew, Marcus and Kayla eating a meal.</a:t>
            </a:r>
          </a:p>
        </p:txBody>
      </p:sp>
      <p:sp>
        <p:nvSpPr>
          <p:cNvPr id="30724"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2EAE42B-B1E9-4EE9-B687-C8349064CDBF}"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latin typeface="Arial" charset="0"/>
                <a:cs typeface="Arial" charset="0"/>
              </a:rPr>
              <a:t>On the meal count form we record this meal count by putting an X in the appropriate box for that meal for each child.  Therefore, Andrew, Trey, Matthew, Marcus and Kayla all get an X by their name for lunch on this day.</a:t>
            </a:r>
          </a:p>
        </p:txBody>
      </p:sp>
      <p:sp>
        <p:nvSpPr>
          <p:cNvPr id="31748"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C2AC056-CE6A-44C3-B41B-F30A96894C8B}"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latin typeface="Arial" charset="0"/>
                <a:cs typeface="Arial" charset="0"/>
              </a:rPr>
              <a:t>Depending on your center’s environment, you may need to maintain one or multiple meal count forms. </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Give each classroom teacher the page or pages that are relevant to that class.  If you serve all your children together in the same room, then there’s no need to assign children to separate classrooms.  So, feel free to organize your children into any classroom you find appropriate.  </a:t>
            </a:r>
          </a:p>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9B5E69D-371E-45FD-B5B2-E2A6BA280AA7}"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latin typeface="Arial" charset="0"/>
                <a:cs typeface="Arial" charset="0"/>
              </a:rPr>
              <a:t>You should also designate who will complete the meal counts each day.  You may only want one person, such as the cook, director or a lead teacher, to be responsible for recording meal counts if all children eat in one common area.  On the other hand, if children are eating in multiple locations or at different times, you may want all teachers to record meal counts. </a:t>
            </a:r>
          </a:p>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CCF29DC-6794-4963-B238-B7088362E8E8}"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latin typeface="Arial" charset="0"/>
                <a:cs typeface="Arial" charset="0"/>
              </a:rPr>
              <a:t>Each day, the teacher checks each box when a child is served a meal and check the box for any child in attendance for the day overall, even if not fed.  The teacher or other staff member filling out the form should sign the form on the bottom before submitting it to the person in charge of the CACFP at your center at the end of the week.  Other points you should follow to ensure your form is completed correctly are:</a:t>
            </a:r>
          </a:p>
          <a:p>
            <a:pPr marL="685800" lvl="1" indent="-228600" eaLnBrk="1" hangingPunct="1">
              <a:spcBef>
                <a:spcPct val="0"/>
              </a:spcBef>
              <a:buFont typeface="Calibri" pitchFamily="34" charset="0"/>
              <a:buAutoNum type="arabicPeriod"/>
            </a:pPr>
            <a:r>
              <a:rPr lang="en-US" smtClean="0">
                <a:latin typeface="Arial" charset="0"/>
                <a:cs typeface="Arial" charset="0"/>
              </a:rPr>
              <a:t>Use only dark pens or markers</a:t>
            </a:r>
          </a:p>
          <a:p>
            <a:pPr marL="685800" lvl="1" indent="-228600" eaLnBrk="1" hangingPunct="1">
              <a:spcBef>
                <a:spcPct val="0"/>
              </a:spcBef>
              <a:buFont typeface="Calibri" pitchFamily="34" charset="0"/>
              <a:buAutoNum type="arabicPeriod"/>
            </a:pPr>
            <a:r>
              <a:rPr lang="en-US" smtClean="0">
                <a:latin typeface="Arial" charset="0"/>
                <a:cs typeface="Arial" charset="0"/>
              </a:rPr>
              <a:t>Make neat, dark, black’s in the center of the box</a:t>
            </a:r>
          </a:p>
          <a:p>
            <a:pPr marL="685800" lvl="1" indent="-228600" eaLnBrk="1" hangingPunct="1">
              <a:spcBef>
                <a:spcPct val="0"/>
              </a:spcBef>
              <a:buFont typeface="Calibri" pitchFamily="34" charset="0"/>
              <a:buAutoNum type="arabicPeriod"/>
            </a:pPr>
            <a:r>
              <a:rPr lang="en-US" smtClean="0">
                <a:latin typeface="Arial" charset="0"/>
                <a:cs typeface="Arial" charset="0"/>
              </a:rPr>
              <a:t>Avoid making any stray marks</a:t>
            </a:r>
          </a:p>
          <a:p>
            <a:pPr marL="685800" lvl="1" indent="-228600" eaLnBrk="1" hangingPunct="1">
              <a:spcBef>
                <a:spcPct val="0"/>
              </a:spcBef>
              <a:buFont typeface="Calibri" pitchFamily="34" charset="0"/>
              <a:buAutoNum type="arabicPeriod"/>
            </a:pPr>
            <a:r>
              <a:rPr lang="en-US" smtClean="0">
                <a:latin typeface="Arial" charset="0"/>
                <a:cs typeface="Arial" charset="0"/>
              </a:rPr>
              <a:t>The date must be pre-printed at the top of each column</a:t>
            </a:r>
          </a:p>
          <a:p>
            <a:pPr marL="685800" lvl="1" indent="-228600" eaLnBrk="1" hangingPunct="1">
              <a:spcBef>
                <a:spcPct val="0"/>
              </a:spcBef>
              <a:buFont typeface="Calibri" pitchFamily="34" charset="0"/>
              <a:buAutoNum type="arabicPeriod"/>
            </a:pPr>
            <a:r>
              <a:rPr lang="en-US" smtClean="0">
                <a:latin typeface="Arial" charset="0"/>
                <a:cs typeface="Arial" charset="0"/>
              </a:rPr>
              <a:t>For a new child, neatly write their first and last name by hand</a:t>
            </a:r>
          </a:p>
          <a:p>
            <a:pPr marL="685800" lvl="1" indent="-228600" eaLnBrk="1" hangingPunct="1">
              <a:spcBef>
                <a:spcPct val="0"/>
              </a:spcBef>
              <a:buFont typeface="Calibri" pitchFamily="34" charset="0"/>
              <a:buAutoNum type="arabicPeriod"/>
            </a:pPr>
            <a:r>
              <a:rPr lang="en-US" smtClean="0">
                <a:latin typeface="Arial" charset="0"/>
                <a:cs typeface="Arial" charset="0"/>
              </a:rPr>
              <a:t>Use write out for any mistakes</a:t>
            </a:r>
          </a:p>
          <a:p>
            <a:pPr marL="685800" lvl="1" indent="-228600" eaLnBrk="1" hangingPunct="1">
              <a:spcBef>
                <a:spcPct val="0"/>
              </a:spcBef>
              <a:buFont typeface="Calibri" pitchFamily="34" charset="0"/>
              <a:buAutoNum type="arabicPeriod"/>
            </a:pPr>
            <a:r>
              <a:rPr lang="en-US" smtClean="0">
                <a:latin typeface="Arial" charset="0"/>
                <a:cs typeface="Arial" charset="0"/>
              </a:rPr>
              <a:t>Mark each child in attendance if they received a meal</a:t>
            </a:r>
          </a:p>
          <a:p>
            <a:pPr marL="685800" lvl="1" indent="-228600" eaLnBrk="1" hangingPunct="1">
              <a:spcBef>
                <a:spcPct val="0"/>
              </a:spcBef>
              <a:buFont typeface="Calibri" pitchFamily="34" charset="0"/>
              <a:buAutoNum type="arabicPeriod"/>
            </a:pPr>
            <a:r>
              <a:rPr lang="en-US" smtClean="0">
                <a:latin typeface="Arial" charset="0"/>
                <a:cs typeface="Arial" charset="0"/>
              </a:rPr>
              <a:t>Sign and date before submitting it</a:t>
            </a:r>
          </a:p>
        </p:txBody>
      </p:sp>
      <p:sp>
        <p:nvSpPr>
          <p:cNvPr id="35844"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D7DD641-36BD-4584-9EF9-5E6E0CDF881B}"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a:spcBef>
                <a:spcPct val="0"/>
              </a:spcBef>
            </a:pPr>
            <a:r>
              <a:rPr lang="en-US" smtClean="0">
                <a:latin typeface="Arial" charset="0"/>
                <a:cs typeface="Arial" charset="0"/>
              </a:rPr>
              <a:t>Be sure to stay away from issues with your forms by also avoiding some common errors in filling out the Meal Count Form. </a:t>
            </a:r>
          </a:p>
          <a:p>
            <a:pPr lvl="1" indent="-228600">
              <a:spcBef>
                <a:spcPct val="0"/>
              </a:spcBef>
              <a:buFont typeface="Calibri" pitchFamily="34" charset="0"/>
              <a:buAutoNum type="arabicPeriod"/>
            </a:pPr>
            <a:r>
              <a:rPr lang="en-US" smtClean="0">
                <a:latin typeface="Arial" charset="0"/>
                <a:cs typeface="Arial" charset="0"/>
              </a:rPr>
              <a:t>Do not use pencil or colored inks other than black ink.</a:t>
            </a:r>
          </a:p>
          <a:p>
            <a:pPr lvl="1" indent="-228600">
              <a:spcBef>
                <a:spcPct val="0"/>
              </a:spcBef>
              <a:buFont typeface="Calibri" pitchFamily="34" charset="0"/>
              <a:buAutoNum type="arabicPeriod"/>
            </a:pPr>
            <a:r>
              <a:rPr lang="en-US" smtClean="0">
                <a:latin typeface="Arial" charset="0"/>
                <a:cs typeface="Arial" charset="0"/>
              </a:rPr>
              <a:t>Do not use handwritten dates in the headers of the columns.</a:t>
            </a:r>
          </a:p>
          <a:p>
            <a:pPr lvl="1" indent="-228600">
              <a:spcBef>
                <a:spcPct val="0"/>
              </a:spcBef>
              <a:buFont typeface="Calibri" pitchFamily="34" charset="0"/>
              <a:buAutoNum type="arabicPeriod"/>
            </a:pPr>
            <a:r>
              <a:rPr lang="en-US" smtClean="0">
                <a:latin typeface="Arial" charset="0"/>
                <a:cs typeface="Arial" charset="0"/>
              </a:rPr>
              <a:t>Do not mark boxes in any way if a child’s attendance and/or meal is not claimed.</a:t>
            </a:r>
          </a:p>
          <a:p>
            <a:pPr lvl="1" indent="-228600">
              <a:spcBef>
                <a:spcPct val="0"/>
              </a:spcBef>
              <a:buFont typeface="Calibri" pitchFamily="34" charset="0"/>
              <a:buAutoNum type="arabicPeriod"/>
            </a:pPr>
            <a:r>
              <a:rPr lang="en-US" smtClean="0">
                <a:latin typeface="Arial" charset="0"/>
                <a:cs typeface="Arial" charset="0"/>
              </a:rPr>
              <a:t>Do not allow markings to stray outside the lines of the boxes.</a:t>
            </a:r>
          </a:p>
          <a:p>
            <a:pPr lvl="1" indent="-228600">
              <a:spcBef>
                <a:spcPct val="0"/>
              </a:spcBef>
              <a:buFont typeface="Calibri" pitchFamily="34" charset="0"/>
              <a:buAutoNum type="arabicPeriod"/>
            </a:pPr>
            <a:r>
              <a:rPr lang="en-US" smtClean="0">
                <a:latin typeface="Arial" charset="0"/>
                <a:cs typeface="Arial" charset="0"/>
              </a:rPr>
              <a:t>Do not write notes on a line with the child’s name (such as nicknames, etc).</a:t>
            </a:r>
          </a:p>
          <a:p>
            <a:pPr lvl="1" indent="-228600">
              <a:spcBef>
                <a:spcPct val="0"/>
              </a:spcBef>
              <a:buFont typeface="Calibri" pitchFamily="34" charset="0"/>
              <a:buAutoNum type="arabicPeriod"/>
            </a:pPr>
            <a:r>
              <a:rPr lang="en-US" smtClean="0">
                <a:latin typeface="Arial" charset="0"/>
                <a:cs typeface="Arial" charset="0"/>
              </a:rPr>
              <a:t>Do no mark child’ names outside the lines.</a:t>
            </a:r>
          </a:p>
          <a:p>
            <a:pPr lvl="1" indent="-228600">
              <a:spcBef>
                <a:spcPct val="0"/>
              </a:spcBef>
              <a:buFont typeface="Calibri" pitchFamily="34" charset="0"/>
              <a:buAutoNum type="arabicPeriod"/>
            </a:pPr>
            <a:r>
              <a:rPr lang="en-US" smtClean="0">
                <a:latin typeface="Arial" charset="0"/>
                <a:cs typeface="Arial" charset="0"/>
              </a:rPr>
              <a:t>Do not submit forms unsigned.</a:t>
            </a:r>
          </a:p>
          <a:p>
            <a:pPr lvl="1" indent="-228600">
              <a:spcBef>
                <a:spcPct val="0"/>
              </a:spcBef>
              <a:buFont typeface="Calibri" pitchFamily="34" charset="0"/>
              <a:buAutoNum type="arabicPeriod"/>
            </a:pPr>
            <a:r>
              <a:rPr lang="en-US" smtClean="0">
                <a:latin typeface="Arial" charset="0"/>
                <a:cs typeface="Arial" charset="0"/>
              </a:rPr>
              <a:t>Do not enter any stray marks anywhere on the form.</a:t>
            </a:r>
          </a:p>
          <a:p>
            <a:pPr lvl="1" indent="-228600">
              <a:spcBef>
                <a:spcPct val="0"/>
              </a:spcBef>
              <a:buFont typeface="Calibri" pitchFamily="34" charset="0"/>
              <a:buAutoNum type="arabicPeriod"/>
            </a:pPr>
            <a:r>
              <a:rPr lang="en-US" smtClean="0">
                <a:latin typeface="Arial" charset="0"/>
                <a:cs typeface="Arial" charset="0"/>
              </a:rPr>
              <a:t>Do not use a highlighter pen or marker anywhere on the form.</a:t>
            </a:r>
          </a:p>
        </p:txBody>
      </p:sp>
      <p:sp>
        <p:nvSpPr>
          <p:cNvPr id="4" name="Slide Number Placeholder 3"/>
          <p:cNvSpPr>
            <a:spLocks noGrp="1"/>
          </p:cNvSpPr>
          <p:nvPr>
            <p:ph type="sldNum" sz="quarter" idx="5"/>
          </p:nvPr>
        </p:nvSpPr>
        <p:spPr/>
        <p:txBody>
          <a:bodyPr/>
          <a:lstStyle/>
          <a:p>
            <a:pPr>
              <a:defRPr/>
            </a:pPr>
            <a:fld id="{BCD43C20-BBDF-432E-A7C3-231632C0DF9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4"/>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498E18B6-A0B7-4F89-8760-A78BB674A376}" type="datetime8">
              <a:rPr lang="en-US"/>
              <a:pPr>
                <a:defRPr/>
              </a:pPr>
              <a:t>9/17/2014 1:30 PM</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66249010-F978-476F-96C6-5091F9B90FD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32"/>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9367D16D-AB49-4141-BBB2-2487FE7FFD4A}" type="datetime8">
              <a:rPr lang="en-US"/>
              <a:pPr>
                <a:defRPr/>
              </a:pPr>
              <a:t>9/17/2014 1:30 PM</a:t>
            </a:fld>
            <a:endParaRPr lang="en-US" dirty="0"/>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0C06DE24-CB33-4B89-AA27-279E9F6127B0}" type="slidenum">
              <a:rPr lang="en-US"/>
              <a:pPr>
                <a:defRPr/>
              </a:pPr>
              <a:t>‹#›</a:t>
            </a:fld>
            <a:endParaRPr lang="en-US" sz="1400" dirty="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3"/>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40CA0B1C-FE84-443B-BBBF-524A747D6885}" type="datetime8">
              <a:rPr lang="en-US"/>
              <a:pPr>
                <a:defRPr/>
              </a:pPr>
              <a:t>9/17/2014 1:30 PM</a:t>
            </a:fld>
            <a:endParaRPr lang="en-US" dirty="0"/>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FED57C97-880C-48B2-898A-A8CC71F0D00B}" type="slidenum">
              <a:rPr lang="en-US"/>
              <a:pPr>
                <a:defRPr/>
              </a:pPr>
              <a:t>‹#›</a:t>
            </a:fld>
            <a:endParaRPr lang="en-US" sz="1400" dirty="0">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4" name="Picture 9" descr="sm_pencil.png"/>
          <p:cNvPicPr>
            <a:picLocks noChangeAspect="1"/>
          </p:cNvPicPr>
          <p:nvPr userDrawn="1"/>
        </p:nvPicPr>
        <p:blipFill>
          <a:blip r:embed="rId2" cstate="print"/>
          <a:srcRect/>
          <a:stretch>
            <a:fillRect/>
          </a:stretch>
        </p:blipFill>
        <p:spPr bwMode="auto">
          <a:xfrm>
            <a:off x="612775" y="1755775"/>
            <a:ext cx="1614488"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dirty="0"/>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2448D0B9-F4C5-412D-8A0A-95591E974738}" type="datetime8">
              <a:rPr lang="en-US"/>
              <a:pPr>
                <a:defRPr/>
              </a:pPr>
              <a:t>9/17/2014 1:30 PM</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z="1400">
                <a:solidFill>
                  <a:srgbClr val="FFFFFF"/>
                </a:solidFill>
              </a:defRPr>
            </a:lvl1pPr>
          </a:lstStyle>
          <a:p>
            <a:pPr>
              <a:defRPr/>
            </a:pPr>
            <a:fld id="{4EE2A332-10B7-46F7-87CF-674C0D76A60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C9CA9703-681C-4004-B39F-15BF17FCD736}" type="datetime8">
              <a:rPr lang="en-US"/>
              <a:pPr>
                <a:defRPr/>
              </a:pPr>
              <a:t>9/17/2014 1:30 PM</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1C5B2C2-9362-43B9-B57C-26157E78361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DB494945-5F3A-4249-B74C-A304CD20B885}" type="datetime8">
              <a:rPr lang="en-US"/>
              <a:pPr>
                <a:defRPr/>
              </a:pPr>
              <a:t>9/17/2014 1:30 PM</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04C22B50-1867-44D5-8B7A-FE6963DC8A5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3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fld id="{721255A9-B45A-4968-AEB5-8B332EB125F3}" type="datetime8">
              <a:rPr lang="en-US"/>
              <a:pPr>
                <a:defRPr/>
              </a:pPr>
              <a:t>9/17/2014 1:30 PM</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4F49F11-48D1-4D3E-9781-515A58440AA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32"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7"/>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31" y="1444297"/>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9E760F0F-2611-4F54-BDD9-3E1C363AE2E0}" type="datetime8">
              <a:rPr lang="en-US"/>
              <a:pPr>
                <a:defRPr/>
              </a:pPr>
              <a:t>9/17/2014 1:30 PM</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738DC569-C7B1-45E2-94B2-74A2DE4D8C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BD46513-8986-48F1-9C15-CFDC8CBC14DB}" type="datetime8">
              <a:rPr lang="en-US"/>
              <a:pPr>
                <a:defRPr/>
              </a:pPr>
              <a:t>9/17/2014 1:30 PM</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DD3857D-A64D-4291-AA6F-91C0138A0E0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8B38C6A-1109-4806-84B2-1B91AC6284F5}" type="datetime8">
              <a:rPr lang="en-US"/>
              <a:pPr>
                <a:defRPr/>
              </a:pPr>
              <a:t>9/17/2014 1:30 PM</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2D259E5-B8FC-4072-BFFE-AFF8B778EAF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8FEC1396-47DF-423D-97F4-A13E560F7CCD}" type="datetime8">
              <a:rPr lang="en-US"/>
              <a:pPr>
                <a:defRPr/>
              </a:pPr>
              <a:t>9/17/2014 1:30 PM</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2AE9A58-D01F-4555-B218-779F19865C4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endParaRPr>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41"/>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5"/>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5"/>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E6614C05-D1A0-4C18-9333-FC067D5003E3}" type="datetime8">
              <a:rPr lang="en-US"/>
              <a:pPr>
                <a:defRPr/>
              </a:pPr>
              <a:t>9/17/2014 1:30 PM</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5E25AE2A-E8F4-4D57-AD68-D43BFA6A3D4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41"/>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a:defRPr/>
            </a:pPr>
            <a:fld id="{FA61ED1B-B4E8-4E2D-B90B-D3E3C2300199}" type="datetime8">
              <a:rPr lang="en-US"/>
              <a:pPr>
                <a:defRPr/>
              </a:pPr>
              <a:t>9/17/2014 1:30 PM</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a:defRPr/>
            </a:pPr>
            <a:fld id="{EECADF97-AE53-4A67-922A-8C7744E8421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2" r:id="rId1"/>
    <p:sldLayoutId id="2147483868" r:id="rId2"/>
    <p:sldLayoutId id="2147483873" r:id="rId3"/>
    <p:sldLayoutId id="2147483869" r:id="rId4"/>
    <p:sldLayoutId id="2147483874" r:id="rId5"/>
    <p:sldLayoutId id="2147483870" r:id="rId6"/>
    <p:sldLayoutId id="2147483871" r:id="rId7"/>
    <p:sldLayoutId id="2147483875" r:id="rId8"/>
    <p:sldLayoutId id="2147483876" r:id="rId9"/>
    <p:sldLayoutId id="2147483877" r:id="rId10"/>
    <p:sldLayoutId id="2147483878" r:id="rId11"/>
    <p:sldLayoutId id="2147483879"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audio" Target="../media/audio10.wav"/><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11.wav"/><Relationship Id="rId5" Type="http://schemas.openxmlformats.org/officeDocument/2006/relationships/image" Target="../media/image3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2.wav"/><Relationship Id="rId6" Type="http://schemas.openxmlformats.org/officeDocument/2006/relationships/image" Target="../media/image30.pn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14.wav"/><Relationship Id="rId5" Type="http://schemas.openxmlformats.org/officeDocument/2006/relationships/image" Target="../media/image30.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audio15.wav"/><Relationship Id="rId5" Type="http://schemas.openxmlformats.org/officeDocument/2006/relationships/image" Target="../media/image30.pn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audio" Target="../media/audio2.wav"/><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audio" Target="../media/audio4.wav"/><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audio" Target="../media/audio5.wav"/><Relationship Id="rId5" Type="http://schemas.openxmlformats.org/officeDocument/2006/relationships/image" Target="../media/image11.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6.xml"/><Relationship Id="rId7"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audio" Target="../media/audio6.wav"/><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audio" Target="../media/audio7.wav"/><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audio" Target="../media/audio8.wav"/><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audio" Target="../media/audio9.wav"/><Relationship Id="rId5" Type="http://schemas.openxmlformats.org/officeDocument/2006/relationships/image" Target="../media/image26.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0"/>
            <a:ext cx="8382000" cy="1524000"/>
          </a:xfrm>
        </p:spPr>
        <p:txBody>
          <a:bodyPr>
            <a:normAutofit fontScale="90000"/>
          </a:bodyPr>
          <a:lstStyle/>
          <a:p>
            <a:pPr algn="l" eaLnBrk="1" fontAlgn="auto" hangingPunct="1">
              <a:spcAft>
                <a:spcPts val="0"/>
              </a:spcAft>
              <a:defRPr/>
            </a:pPr>
            <a:r>
              <a:rPr lang="en-US" dirty="0" smtClean="0"/>
              <a:t>Point of Service:</a:t>
            </a:r>
            <a:br>
              <a:rPr lang="en-US" dirty="0" smtClean="0"/>
            </a:br>
            <a:r>
              <a:rPr lang="en-US" dirty="0" smtClean="0"/>
              <a:t>Meal Counts and Attendance </a:t>
            </a:r>
            <a:endParaRPr lang="en-US" dirty="0"/>
          </a:p>
        </p:txBody>
      </p:sp>
      <p:sp>
        <p:nvSpPr>
          <p:cNvPr id="10243" name="TextBox 3"/>
          <p:cNvSpPr txBox="1">
            <a:spLocks noChangeArrowheads="1"/>
          </p:cNvSpPr>
          <p:nvPr/>
        </p:nvSpPr>
        <p:spPr bwMode="auto">
          <a:xfrm>
            <a:off x="2133600" y="5965825"/>
            <a:ext cx="7010400" cy="461963"/>
          </a:xfrm>
          <a:prstGeom prst="rect">
            <a:avLst/>
          </a:prstGeom>
          <a:noFill/>
          <a:ln w="9525">
            <a:noFill/>
            <a:miter lim="800000"/>
            <a:headEnd/>
            <a:tailEnd/>
          </a:ln>
        </p:spPr>
        <p:txBody>
          <a:bodyPr>
            <a:spAutoFit/>
          </a:bodyPr>
          <a:lstStyle/>
          <a:p>
            <a:pPr algn="ctr"/>
            <a:r>
              <a:rPr lang="en-US" sz="2400">
                <a:solidFill>
                  <a:schemeClr val="bg1"/>
                </a:solidFill>
                <a:latin typeface="Lucida Sans Unicode" pitchFamily="34" charset="0"/>
                <a:ea typeface="Lucida Sans Unicode" pitchFamily="34" charset="0"/>
                <a:cs typeface="Lucida Sans Unicode" pitchFamily="34" charset="0"/>
              </a:rPr>
              <a:t>Presented by the Child Care Resource Center</a:t>
            </a:r>
          </a:p>
        </p:txBody>
      </p:sp>
      <p:pic>
        <p:nvPicPr>
          <p:cNvPr id="10244" name="Picture 5" descr="iStock_000012270461Small.jpg"/>
          <p:cNvPicPr>
            <a:picLocks noChangeAspect="1" noChangeArrowheads="1"/>
          </p:cNvPicPr>
          <p:nvPr/>
        </p:nvPicPr>
        <p:blipFill>
          <a:blip r:embed="rId4" cstate="print"/>
          <a:srcRect/>
          <a:stretch>
            <a:fillRect/>
          </a:stretch>
        </p:blipFill>
        <p:spPr bwMode="auto">
          <a:xfrm>
            <a:off x="4495800" y="228600"/>
            <a:ext cx="4343400" cy="2667000"/>
          </a:xfrm>
          <a:prstGeom prst="rect">
            <a:avLst/>
          </a:prstGeom>
          <a:noFill/>
          <a:ln w="9525">
            <a:noFill/>
            <a:miter lim="800000"/>
            <a:headEnd/>
            <a:tailEnd/>
          </a:ln>
        </p:spPr>
      </p:pic>
      <p:pic>
        <p:nvPicPr>
          <p:cNvPr id="10245" name="Picture 6" descr="CCRC Logo72dpi.png"/>
          <p:cNvPicPr>
            <a:picLocks noChangeAspect="1"/>
          </p:cNvPicPr>
          <p:nvPr/>
        </p:nvPicPr>
        <p:blipFill>
          <a:blip r:embed="rId5" cstate="print"/>
          <a:srcRect/>
          <a:stretch>
            <a:fillRect/>
          </a:stretch>
        </p:blipFill>
        <p:spPr bwMode="auto">
          <a:xfrm>
            <a:off x="228600" y="5257800"/>
            <a:ext cx="1981200" cy="1493838"/>
          </a:xfrm>
          <a:prstGeom prst="rect">
            <a:avLst/>
          </a:prstGeom>
          <a:noFill/>
          <a:ln w="9525">
            <a:noFill/>
            <a:miter lim="800000"/>
            <a:headEnd/>
            <a:tailEnd/>
          </a:ln>
        </p:spPr>
      </p:pic>
      <p:pic>
        <p:nvPicPr>
          <p:cNvPr id="9" name="~PP312.WAV">
            <a:hlinkClick r:id="" action="ppaction://media"/>
          </p:cNvPr>
          <p:cNvPicPr>
            <a:picLocks noRot="1" noChangeAspect="1"/>
          </p:cNvPicPr>
          <p:nvPr>
            <a:wavAudioFile r:embed="rId1" name="~PP312.WAV"/>
          </p:nvPr>
        </p:nvPicPr>
        <p:blipFill>
          <a:blip r:embed="rId6" cstate="print"/>
          <a:stretch>
            <a:fillRect/>
          </a:stretch>
        </p:blipFill>
        <p:spPr>
          <a:xfrm>
            <a:off x="8716963" y="6430963"/>
            <a:ext cx="304800" cy="304800"/>
          </a:xfrm>
          <a:prstGeom prst="rect">
            <a:avLst/>
          </a:prstGeom>
        </p:spPr>
      </p:pic>
    </p:spTree>
  </p:cSld>
  <p:clrMapOvr>
    <a:masterClrMapping/>
  </p:clrMapOvr>
  <p:transition advClick="0" advTm="470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half" idx="1"/>
          </p:nvPr>
        </p:nvSpPr>
        <p:spPr>
          <a:xfrm>
            <a:off x="533400" y="1676400"/>
            <a:ext cx="8305800" cy="3962400"/>
          </a:xfrm>
        </p:spPr>
        <p:txBody>
          <a:bodyPr/>
          <a:lstStyle/>
          <a:p>
            <a:pPr eaLnBrk="1" hangingPunct="1">
              <a:spcBef>
                <a:spcPct val="0"/>
              </a:spcBef>
              <a:spcAft>
                <a:spcPts val="2400"/>
              </a:spcAft>
            </a:pPr>
            <a:r>
              <a:rPr lang="en-US" smtClean="0">
                <a:latin typeface="Arial" charset="0"/>
                <a:cs typeface="Arial" charset="0"/>
              </a:rPr>
              <a:t>Based on computerized or daily attendance records</a:t>
            </a:r>
          </a:p>
          <a:p>
            <a:pPr eaLnBrk="1" hangingPunct="1">
              <a:spcBef>
                <a:spcPct val="0"/>
              </a:spcBef>
              <a:spcAft>
                <a:spcPts val="2400"/>
              </a:spcAft>
            </a:pPr>
            <a:r>
              <a:rPr lang="en-US" smtClean="0">
                <a:latin typeface="Arial" charset="0"/>
                <a:cs typeface="Arial" charset="0"/>
              </a:rPr>
              <a:t>This does not meet the definition of a </a:t>
            </a:r>
            <a:r>
              <a:rPr lang="en-US" b="1" u="sng" smtClean="0">
                <a:latin typeface="Arial" charset="0"/>
                <a:cs typeface="Arial" charset="0"/>
              </a:rPr>
              <a:t>Point of Service Meal Count</a:t>
            </a:r>
          </a:p>
        </p:txBody>
      </p:sp>
      <p:sp>
        <p:nvSpPr>
          <p:cNvPr id="22530" name="Title 1"/>
          <p:cNvSpPr>
            <a:spLocks noGrp="1"/>
          </p:cNvSpPr>
          <p:nvPr>
            <p:ph type="title"/>
          </p:nvPr>
        </p:nvSpPr>
        <p:spPr>
          <a:xfrm>
            <a:off x="381000" y="381000"/>
            <a:ext cx="8305800" cy="1143000"/>
          </a:xfrm>
        </p:spPr>
        <p:txBody>
          <a:bodyPr/>
          <a:lstStyle/>
          <a:p>
            <a:pPr eaLnBrk="1" fontAlgn="auto" hangingPunct="1">
              <a:spcAft>
                <a:spcPts val="0"/>
              </a:spcAft>
              <a:defRPr/>
            </a:pPr>
            <a:r>
              <a:rPr lang="en-US" sz="4000" dirty="0" smtClean="0">
                <a:solidFill>
                  <a:schemeClr val="accent4"/>
                </a:solidFill>
              </a:rPr>
              <a:t>Meal Counts Cannot Be…</a:t>
            </a:r>
          </a:p>
        </p:txBody>
      </p:sp>
      <p:pic>
        <p:nvPicPr>
          <p:cNvPr id="19460" name="Picture 13" descr="http://www.ezcare2.com/images/Attendance-Sheet.jpg"/>
          <p:cNvPicPr>
            <a:picLocks noChangeAspect="1" noChangeArrowheads="1"/>
          </p:cNvPicPr>
          <p:nvPr/>
        </p:nvPicPr>
        <p:blipFill>
          <a:blip r:embed="rId4" cstate="print"/>
          <a:srcRect/>
          <a:stretch>
            <a:fillRect/>
          </a:stretch>
        </p:blipFill>
        <p:spPr bwMode="auto">
          <a:xfrm>
            <a:off x="4876800" y="4419600"/>
            <a:ext cx="4032250" cy="2278063"/>
          </a:xfrm>
          <a:prstGeom prst="rect">
            <a:avLst/>
          </a:prstGeom>
          <a:noFill/>
          <a:ln w="9525">
            <a:noFill/>
            <a:miter lim="800000"/>
            <a:headEnd/>
            <a:tailEnd/>
          </a:ln>
        </p:spPr>
      </p:pic>
      <p:sp>
        <p:nvSpPr>
          <p:cNvPr id="12" name="&quot;No&quot; Symbol 11"/>
          <p:cNvSpPr/>
          <p:nvPr/>
        </p:nvSpPr>
        <p:spPr>
          <a:xfrm>
            <a:off x="5257800" y="4419600"/>
            <a:ext cx="3352800" cy="2209800"/>
          </a:xfrm>
          <a:prstGeom prst="noSmoking">
            <a:avLst/>
          </a:prstGeom>
          <a:solidFill>
            <a:srgbClr val="C00000">
              <a:alpha val="5000"/>
            </a:srgbClr>
          </a:solidFill>
          <a:ln>
            <a:solidFill>
              <a:srgbClr val="C00000">
                <a:alpha val="31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6" name="~PP345.WAV">
            <a:hlinkClick r:id="" action="ppaction://media"/>
          </p:cNvPr>
          <p:cNvPicPr>
            <a:picLocks noRot="1" noChangeAspect="1"/>
          </p:cNvPicPr>
          <p:nvPr>
            <a:wavAudioFile r:embed="rId1" name="~PP345.WAV"/>
          </p:nvPr>
        </p:nvPicPr>
        <p:blipFill>
          <a:blip r:embed="rId5" cstate="print"/>
          <a:stretch>
            <a:fillRect/>
          </a:stretch>
        </p:blipFill>
        <p:spPr>
          <a:xfrm>
            <a:off x="8716963" y="6430963"/>
            <a:ext cx="304800" cy="304800"/>
          </a:xfrm>
          <a:prstGeom prst="rect">
            <a:avLst/>
          </a:prstGeom>
        </p:spPr>
      </p:pic>
    </p:spTree>
  </p:cSld>
  <p:clrMapOvr>
    <a:masterClrMapping/>
  </p:clrMapOvr>
  <p:transition advClick="0" advTm="1898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381000" y="1524000"/>
            <a:ext cx="8382000" cy="4038600"/>
          </a:xfrm>
        </p:spPr>
        <p:txBody>
          <a:bodyPr/>
          <a:lstStyle/>
          <a:p>
            <a:pPr eaLnBrk="1" hangingPunct="1">
              <a:spcBef>
                <a:spcPct val="0"/>
              </a:spcBef>
              <a:spcAft>
                <a:spcPts val="1800"/>
              </a:spcAft>
            </a:pPr>
            <a:r>
              <a:rPr lang="en-US" sz="3200" smtClean="0">
                <a:latin typeface="Arial" charset="0"/>
                <a:cs typeface="Arial" charset="0"/>
              </a:rPr>
              <a:t>Adults may eat meals and snacks with children; however, their meals and snacks </a:t>
            </a:r>
            <a:r>
              <a:rPr lang="en-US" sz="3200" b="1" u="sng" smtClean="0">
                <a:latin typeface="Arial" charset="0"/>
                <a:cs typeface="Arial" charset="0"/>
              </a:rPr>
              <a:t>cannot</a:t>
            </a:r>
            <a:r>
              <a:rPr lang="en-US" sz="3200" smtClean="0">
                <a:latin typeface="Arial" charset="0"/>
                <a:cs typeface="Arial" charset="0"/>
              </a:rPr>
              <a:t> be claimed for reimbursement</a:t>
            </a:r>
          </a:p>
          <a:p>
            <a:pPr eaLnBrk="1" hangingPunct="1">
              <a:buFont typeface="Wingdings" pitchFamily="2" charset="2"/>
              <a:buNone/>
            </a:pPr>
            <a:endParaRPr lang="en-US" smtClean="0"/>
          </a:p>
        </p:txBody>
      </p:sp>
      <p:sp>
        <p:nvSpPr>
          <p:cNvPr id="24578" name="Title 1"/>
          <p:cNvSpPr>
            <a:spLocks noGrp="1"/>
          </p:cNvSpPr>
          <p:nvPr>
            <p:ph type="title"/>
          </p:nvPr>
        </p:nvSpPr>
        <p:spPr>
          <a:xfrm>
            <a:off x="381000" y="274638"/>
            <a:ext cx="8305800" cy="1143000"/>
          </a:xfrm>
        </p:spPr>
        <p:txBody>
          <a:bodyPr/>
          <a:lstStyle/>
          <a:p>
            <a:pPr algn="ctr" eaLnBrk="1" fontAlgn="auto" hangingPunct="1">
              <a:spcAft>
                <a:spcPts val="0"/>
              </a:spcAft>
              <a:defRPr/>
            </a:pPr>
            <a:r>
              <a:rPr lang="en-US" sz="4000" dirty="0" smtClean="0">
                <a:solidFill>
                  <a:schemeClr val="accent4"/>
                </a:solidFill>
              </a:rPr>
              <a:t>Center Staff/Family Meals</a:t>
            </a:r>
          </a:p>
        </p:txBody>
      </p:sp>
      <p:pic>
        <p:nvPicPr>
          <p:cNvPr id="20484" name="Picture 22" descr="http://watchusthrive.org/Libraries/Spotlight_Photos/YLANorwoodKids4.sflb.ashx"/>
          <p:cNvPicPr>
            <a:picLocks noChangeAspect="1" noChangeArrowheads="1"/>
          </p:cNvPicPr>
          <p:nvPr/>
        </p:nvPicPr>
        <p:blipFill>
          <a:blip r:embed="rId4" cstate="print"/>
          <a:srcRect l="1828" t="2438"/>
          <a:stretch>
            <a:fillRect/>
          </a:stretch>
        </p:blipFill>
        <p:spPr bwMode="auto">
          <a:xfrm>
            <a:off x="4572000" y="3276600"/>
            <a:ext cx="4090988" cy="3048000"/>
          </a:xfrm>
          <a:prstGeom prst="rect">
            <a:avLst/>
          </a:prstGeom>
          <a:noFill/>
          <a:ln w="9525">
            <a:noFill/>
            <a:miter lim="800000"/>
            <a:headEnd/>
            <a:tailEnd/>
          </a:ln>
        </p:spPr>
      </p:pic>
      <p:pic>
        <p:nvPicPr>
          <p:cNvPr id="5" name="~PP3851.WAV">
            <a:hlinkClick r:id="" action="ppaction://media"/>
          </p:cNvPr>
          <p:cNvPicPr>
            <a:picLocks noRot="1" noChangeAspect="1"/>
          </p:cNvPicPr>
          <p:nvPr>
            <a:wavAudioFile r:embed="rId1" name="~PP3851.WAV"/>
          </p:nvPr>
        </p:nvPicPr>
        <p:blipFill>
          <a:blip r:embed="rId5" cstate="print"/>
          <a:stretch>
            <a:fillRect/>
          </a:stretch>
        </p:blipFill>
        <p:spPr>
          <a:xfrm>
            <a:off x="8716963" y="6430963"/>
            <a:ext cx="304800" cy="304800"/>
          </a:xfrm>
          <a:prstGeom prst="rect">
            <a:avLst/>
          </a:prstGeom>
        </p:spPr>
      </p:pic>
    </p:spTree>
  </p:cSld>
  <p:clrMapOvr>
    <a:masterClrMapping/>
  </p:clrMapOvr>
  <p:transition advClick="0" advTm="1968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533400"/>
            <a:ext cx="3733800" cy="1143000"/>
          </a:xfrm>
        </p:spPr>
        <p:txBody>
          <a:bodyPr>
            <a:noAutofit/>
          </a:bodyPr>
          <a:lstStyle/>
          <a:p>
            <a:pPr algn="ctr" eaLnBrk="1" hangingPunct="1">
              <a:defRPr/>
            </a:pPr>
            <a:r>
              <a:rPr lang="en-US" sz="4000" dirty="0" smtClean="0">
                <a:solidFill>
                  <a:schemeClr val="accent4"/>
                </a:solidFill>
              </a:rPr>
              <a:t>CACFP Daily </a:t>
            </a:r>
            <a:br>
              <a:rPr lang="en-US" sz="4000" dirty="0" smtClean="0">
                <a:solidFill>
                  <a:schemeClr val="accent4"/>
                </a:solidFill>
              </a:rPr>
            </a:br>
            <a:r>
              <a:rPr lang="en-US" sz="4000" dirty="0" smtClean="0">
                <a:solidFill>
                  <a:schemeClr val="accent4"/>
                </a:solidFill>
              </a:rPr>
              <a:t>Time Log</a:t>
            </a:r>
            <a:endParaRPr lang="en-US" sz="4000" dirty="0">
              <a:solidFill>
                <a:schemeClr val="accent4"/>
              </a:solidFill>
            </a:endParaRPr>
          </a:p>
        </p:txBody>
      </p:sp>
      <p:pic>
        <p:nvPicPr>
          <p:cNvPr id="4" name="Picture 3" descr="CACFP-Daily-Time-Log_Page_1.jpg"/>
          <p:cNvPicPr>
            <a:picLocks noChangeAspect="1"/>
          </p:cNvPicPr>
          <p:nvPr/>
        </p:nvPicPr>
        <p:blipFill>
          <a:blip r:embed="rId4" cstate="print"/>
          <a:srcRect/>
          <a:stretch>
            <a:fillRect/>
          </a:stretch>
        </p:blipFill>
        <p:spPr bwMode="auto">
          <a:xfrm>
            <a:off x="3844925" y="0"/>
            <a:ext cx="5299075" cy="6858000"/>
          </a:xfrm>
          <a:prstGeom prst="rect">
            <a:avLst/>
          </a:prstGeom>
          <a:noFill/>
          <a:ln w="9525">
            <a:noFill/>
            <a:miter lim="800000"/>
            <a:headEnd/>
            <a:tailEnd/>
          </a:ln>
        </p:spPr>
      </p:pic>
      <p:pic>
        <p:nvPicPr>
          <p:cNvPr id="5" name="Picture 4" descr="CACFP-Daily-Time-Log_Page_2.jpg"/>
          <p:cNvPicPr>
            <a:picLocks noChangeAspect="1"/>
          </p:cNvPicPr>
          <p:nvPr/>
        </p:nvPicPr>
        <p:blipFill>
          <a:blip r:embed="rId5" cstate="print"/>
          <a:srcRect/>
          <a:stretch>
            <a:fillRect/>
          </a:stretch>
        </p:blipFill>
        <p:spPr bwMode="auto">
          <a:xfrm>
            <a:off x="3844925" y="0"/>
            <a:ext cx="5299075" cy="6858000"/>
          </a:xfrm>
          <a:prstGeom prst="rect">
            <a:avLst/>
          </a:prstGeom>
          <a:noFill/>
          <a:ln w="9525">
            <a:noFill/>
            <a:miter lim="800000"/>
            <a:headEnd/>
            <a:tailEnd/>
          </a:ln>
        </p:spPr>
      </p:pic>
      <p:pic>
        <p:nvPicPr>
          <p:cNvPr id="6" name="~PP3560.WAV">
            <a:hlinkClick r:id="" action="ppaction://media"/>
          </p:cNvPr>
          <p:cNvPicPr>
            <a:picLocks noRot="1" noChangeAspect="1"/>
          </p:cNvPicPr>
          <p:nvPr>
            <a:wavAudioFile r:embed="rId1" name="~PP3560.WAV"/>
          </p:nvPr>
        </p:nvPicPr>
        <p:blipFill>
          <a:blip r:embed="rId6" cstate="print"/>
          <a:stretch>
            <a:fillRect/>
          </a:stretch>
        </p:blipFill>
        <p:spPr>
          <a:xfrm>
            <a:off x="8716963" y="6430963"/>
            <a:ext cx="304800" cy="304800"/>
          </a:xfrm>
          <a:prstGeom prst="rect">
            <a:avLst/>
          </a:prstGeom>
        </p:spPr>
      </p:pic>
    </p:spTree>
  </p:cSld>
  <p:clrMapOvr>
    <a:masterClrMapping/>
  </p:clrMapOvr>
  <p:transition advClick="0" advTm="4046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1" presetClass="exit" presetSubtype="0" fill="hold" nodeType="afterEffect">
                                  <p:stCondLst>
                                    <p:cond delay="2500"/>
                                  </p:stCondLst>
                                  <p:childTnLst>
                                    <p:set>
                                      <p:cBhvr>
                                        <p:cTn id="9" dur="1" fill="hold">
                                          <p:stCondLst>
                                            <p:cond delay="0"/>
                                          </p:stCondLst>
                                        </p:cTn>
                                        <p:tgtEl>
                                          <p:spTgt spid="4"/>
                                        </p:tgtEl>
                                        <p:attrNameLst>
                                          <p:attrName>style.visibility</p:attrName>
                                        </p:attrNameLst>
                                      </p:cBhvr>
                                      <p:to>
                                        <p:strVal val="hidden"/>
                                      </p:to>
                                    </p:set>
                                  </p:childTnLst>
                                </p:cTn>
                              </p:par>
                            </p:childTnLst>
                          </p:cTn>
                        </p:par>
                        <p:par>
                          <p:cTn id="10" fill="hold">
                            <p:stCondLst>
                              <p:cond delay="250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3"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381000" y="1447800"/>
            <a:ext cx="8458200" cy="4373563"/>
          </a:xfrm>
        </p:spPr>
        <p:txBody>
          <a:bodyPr/>
          <a:lstStyle/>
          <a:p>
            <a:pPr marL="0" indent="0" eaLnBrk="1" hangingPunct="1">
              <a:spcBef>
                <a:spcPct val="0"/>
              </a:spcBef>
              <a:spcAft>
                <a:spcPts val="1800"/>
              </a:spcAft>
              <a:buClrTx/>
              <a:buSzTx/>
              <a:buFont typeface="Wingdings 3" pitchFamily="18" charset="2"/>
              <a:buNone/>
            </a:pPr>
            <a:r>
              <a:rPr lang="en-US" sz="2400" smtClean="0">
                <a:latin typeface="Arial" charset="0"/>
                <a:cs typeface="Arial" charset="0"/>
              </a:rPr>
              <a:t>In accordance with Federal Law and U.S. Department of Agriculture policy, this institution is prohibited from discriminating on the basis of race, color, national origin, sex, age, or disability.</a:t>
            </a:r>
          </a:p>
          <a:p>
            <a:pPr marL="0" indent="0">
              <a:spcBef>
                <a:spcPct val="0"/>
              </a:spcBef>
              <a:spcAft>
                <a:spcPts val="1800"/>
              </a:spcAft>
              <a:buClrTx/>
              <a:buSzTx/>
              <a:buFont typeface="Wingdings 3" pitchFamily="18" charset="2"/>
              <a:buNone/>
            </a:pPr>
            <a:r>
              <a:rPr lang="en-US" sz="2000" smtClean="0">
                <a:latin typeface="Arial" charset="0"/>
                <a:cs typeface="Arial" charset="0"/>
              </a:rPr>
              <a:t>To file a complaint of discrimination, write USDA, Director, Office of Adjudication, 1400 Independence Avenue, SW, Washington, D.C. 20250-9410 or call toll free (866) 632-9992 (Voice).  Individuals who are hearing impaired or have speech disabilities may contact USDA through the Federal Relay Service at (800) 877-8339; or (800) 845-6136 (Spanish).  </a:t>
            </a:r>
            <a:r>
              <a:rPr lang="en-US" sz="2300" smtClean="0">
                <a:latin typeface="Arial" charset="0"/>
                <a:cs typeface="Arial" charset="0"/>
              </a:rPr>
              <a:t> </a:t>
            </a:r>
          </a:p>
          <a:p>
            <a:pPr marL="0" indent="0">
              <a:spcBef>
                <a:spcPct val="0"/>
              </a:spcBef>
              <a:spcAft>
                <a:spcPts val="1800"/>
              </a:spcAft>
              <a:buClrTx/>
              <a:buSzTx/>
              <a:buFont typeface="Wingdings 3" pitchFamily="18" charset="2"/>
              <a:buNone/>
            </a:pPr>
            <a:r>
              <a:rPr lang="en-US" sz="2000" smtClean="0">
                <a:latin typeface="Arial" charset="0"/>
                <a:cs typeface="Arial" charset="0"/>
              </a:rPr>
              <a:t>USDA is an equal opportunity provider and employer. </a:t>
            </a:r>
          </a:p>
        </p:txBody>
      </p:sp>
      <p:sp>
        <p:nvSpPr>
          <p:cNvPr id="23554" name="Title 1"/>
          <p:cNvSpPr>
            <a:spLocks noGrp="1"/>
          </p:cNvSpPr>
          <p:nvPr>
            <p:ph type="title"/>
          </p:nvPr>
        </p:nvSpPr>
        <p:spPr>
          <a:xfrm>
            <a:off x="304800" y="304799"/>
            <a:ext cx="8610600" cy="1067395"/>
          </a:xfrm>
        </p:spPr>
        <p:txBody>
          <a:bodyPr>
            <a:noAutofit/>
          </a:bodyPr>
          <a:lstStyle/>
          <a:p>
            <a:pPr algn="ctr" eaLnBrk="1" fontAlgn="auto" hangingPunct="1">
              <a:spcAft>
                <a:spcPts val="0"/>
              </a:spcAft>
              <a:defRPr/>
            </a:pPr>
            <a:r>
              <a:rPr lang="en-US" sz="4000" dirty="0" smtClean="0">
                <a:solidFill>
                  <a:schemeClr val="accent4"/>
                </a:solidFill>
              </a:rPr>
              <a:t>Non-Discrimination Statement</a:t>
            </a:r>
          </a:p>
        </p:txBody>
      </p:sp>
      <p:pic>
        <p:nvPicPr>
          <p:cNvPr id="4" name="~PP4080.WAV">
            <a:hlinkClick r:id="" action="ppaction://media"/>
          </p:cNvPr>
          <p:cNvPicPr>
            <a:picLocks noRot="1" noChangeAspect="1"/>
          </p:cNvPicPr>
          <p:nvPr>
            <a:wavAudioFile r:embed="rId1" name="~PP4080.WAV"/>
          </p:nvPr>
        </p:nvPicPr>
        <p:blipFill>
          <a:blip r:embed="rId4" cstate="print"/>
          <a:stretch>
            <a:fillRect/>
          </a:stretch>
        </p:blipFill>
        <p:spPr>
          <a:xfrm>
            <a:off x="8716963" y="6430963"/>
            <a:ext cx="304800" cy="304800"/>
          </a:xfrm>
          <a:prstGeom prst="rect">
            <a:avLst/>
          </a:prstGeom>
        </p:spPr>
      </p:pic>
    </p:spTree>
  </p:cSld>
  <p:clrMapOvr>
    <a:masterClrMapping/>
  </p:clrMapOvr>
  <p:transition advClick="0" advTm="126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1752600"/>
            <a:ext cx="8229600" cy="4191000"/>
          </a:xfrm>
        </p:spPr>
        <p:txBody>
          <a:bodyPr/>
          <a:lstStyle/>
          <a:p>
            <a:pPr marL="0" indent="0" algn="ctr" eaLnBrk="1" hangingPunct="1">
              <a:spcBef>
                <a:spcPct val="0"/>
              </a:spcBef>
              <a:spcAft>
                <a:spcPts val="600"/>
              </a:spcAft>
              <a:buFont typeface="Arial" charset="0"/>
              <a:buNone/>
              <a:defRPr/>
            </a:pPr>
            <a:r>
              <a:rPr lang="en-US" b="1" dirty="0" smtClean="0">
                <a:latin typeface="Arial" charset="0"/>
                <a:cs typeface="Arial" charset="0"/>
              </a:rPr>
              <a:t>5350 Oberlin Ave Lorain OH 44053</a:t>
            </a:r>
          </a:p>
          <a:p>
            <a:pPr marL="0" indent="0" algn="ctr" eaLnBrk="1" hangingPunct="1">
              <a:spcBef>
                <a:spcPct val="0"/>
              </a:spcBef>
              <a:spcAft>
                <a:spcPts val="600"/>
              </a:spcAft>
              <a:buFont typeface="Arial" charset="0"/>
              <a:buNone/>
              <a:defRPr/>
            </a:pPr>
            <a:r>
              <a:rPr lang="en-US" sz="2800" b="1" dirty="0" smtClean="0">
                <a:latin typeface="Arial" charset="0"/>
                <a:cs typeface="Arial" charset="0"/>
              </a:rPr>
              <a:t>(440) 960-7187  or (800) 526-5268</a:t>
            </a:r>
          </a:p>
          <a:p>
            <a:pPr marL="0" indent="0" algn="ctr" eaLnBrk="1" hangingPunct="1">
              <a:spcBef>
                <a:spcPct val="0"/>
              </a:spcBef>
              <a:spcAft>
                <a:spcPts val="600"/>
              </a:spcAft>
              <a:buFont typeface="Arial" charset="0"/>
              <a:buNone/>
              <a:defRPr/>
            </a:pPr>
            <a:r>
              <a:rPr lang="en-US" sz="2800" b="1" dirty="0" smtClean="0">
                <a:latin typeface="Arial" charset="0"/>
                <a:cs typeface="Arial" charset="0"/>
              </a:rPr>
              <a:t>(440) 960-7191 (Fax)</a:t>
            </a:r>
          </a:p>
          <a:p>
            <a:pPr marL="0" indent="0" algn="ctr" eaLnBrk="1" hangingPunct="1">
              <a:spcBef>
                <a:spcPct val="0"/>
              </a:spcBef>
              <a:spcAft>
                <a:spcPts val="1200"/>
              </a:spcAft>
              <a:buFont typeface="Arial" charset="0"/>
              <a:buNone/>
              <a:defRPr/>
            </a:pPr>
            <a:r>
              <a:rPr lang="en-US" sz="2800" b="1" dirty="0" smtClean="0">
                <a:solidFill>
                  <a:schemeClr val="accent4"/>
                </a:solidFill>
                <a:latin typeface="Arial" charset="0"/>
                <a:cs typeface="Arial" charset="0"/>
              </a:rPr>
              <a:t>centercacfp@ccrcinc.com</a:t>
            </a:r>
          </a:p>
          <a:p>
            <a:pPr marL="0" indent="0" algn="ctr" eaLnBrk="1" hangingPunct="1">
              <a:spcBef>
                <a:spcPct val="0"/>
              </a:spcBef>
              <a:spcAft>
                <a:spcPts val="600"/>
              </a:spcAft>
              <a:buFont typeface="Arial" charset="0"/>
              <a:buNone/>
              <a:defRPr/>
            </a:pPr>
            <a:r>
              <a:rPr lang="en-US" sz="2800" b="1" dirty="0" smtClean="0">
                <a:latin typeface="Arial" charset="0"/>
                <a:cs typeface="Arial" charset="0"/>
              </a:rPr>
              <a:t>CACFP Team:</a:t>
            </a:r>
          </a:p>
          <a:p>
            <a:pPr marL="0" indent="0" algn="ctr" eaLnBrk="1" hangingPunct="1">
              <a:spcBef>
                <a:spcPct val="0"/>
              </a:spcBef>
              <a:spcAft>
                <a:spcPts val="0"/>
              </a:spcAft>
              <a:buFont typeface="Arial" charset="0"/>
              <a:buNone/>
              <a:defRPr/>
            </a:pPr>
            <a:r>
              <a:rPr lang="en-US" sz="2800" b="1" dirty="0" smtClean="0">
                <a:latin typeface="Arial" charset="0"/>
                <a:cs typeface="Arial" charset="0"/>
              </a:rPr>
              <a:t>Martha Deavers				Ext 232</a:t>
            </a:r>
          </a:p>
          <a:p>
            <a:pPr algn="ctr" eaLnBrk="1" hangingPunct="1">
              <a:buFont typeface="Arial" charset="0"/>
              <a:buNone/>
              <a:defRPr/>
            </a:pPr>
            <a:endParaRPr lang="en-US" dirty="0" smtClean="0"/>
          </a:p>
        </p:txBody>
      </p:sp>
      <p:sp>
        <p:nvSpPr>
          <p:cNvPr id="24578" name="Title 1"/>
          <p:cNvSpPr>
            <a:spLocks noGrp="1"/>
          </p:cNvSpPr>
          <p:nvPr>
            <p:ph type="title"/>
          </p:nvPr>
        </p:nvSpPr>
        <p:spPr>
          <a:xfrm>
            <a:off x="457200" y="381000"/>
            <a:ext cx="8229600" cy="1143000"/>
          </a:xfrm>
        </p:spPr>
        <p:txBody>
          <a:bodyPr>
            <a:noAutofit/>
          </a:bodyPr>
          <a:lstStyle/>
          <a:p>
            <a:pPr algn="ctr" eaLnBrk="1" fontAlgn="auto" hangingPunct="1">
              <a:spcAft>
                <a:spcPts val="0"/>
              </a:spcAft>
              <a:defRPr/>
            </a:pPr>
            <a:r>
              <a:rPr lang="en-US" sz="3600" dirty="0" smtClean="0">
                <a:solidFill>
                  <a:schemeClr val="accent4"/>
                </a:solidFill>
              </a:rPr>
              <a:t>Child Care Resource Center </a:t>
            </a:r>
            <a:br>
              <a:rPr lang="en-US" sz="3600" dirty="0" smtClean="0">
                <a:solidFill>
                  <a:schemeClr val="accent4"/>
                </a:solidFill>
              </a:rPr>
            </a:br>
            <a:r>
              <a:rPr lang="en-US" sz="3600" dirty="0" smtClean="0">
                <a:solidFill>
                  <a:schemeClr val="accent4"/>
                </a:solidFill>
              </a:rPr>
              <a:t>Contact Information</a:t>
            </a:r>
          </a:p>
        </p:txBody>
      </p:sp>
      <p:pic>
        <p:nvPicPr>
          <p:cNvPr id="23556" name="Picture 4" descr="CCRC Logo72dpi.png"/>
          <p:cNvPicPr>
            <a:picLocks noChangeAspect="1"/>
          </p:cNvPicPr>
          <p:nvPr/>
        </p:nvPicPr>
        <p:blipFill>
          <a:blip r:embed="rId4" cstate="print"/>
          <a:srcRect/>
          <a:stretch>
            <a:fillRect/>
          </a:stretch>
        </p:blipFill>
        <p:spPr bwMode="auto">
          <a:xfrm>
            <a:off x="6858000" y="5564188"/>
            <a:ext cx="1828800" cy="1293812"/>
          </a:xfrm>
          <a:prstGeom prst="rect">
            <a:avLst/>
          </a:prstGeom>
          <a:noFill/>
          <a:ln w="9525">
            <a:noFill/>
            <a:miter lim="800000"/>
            <a:headEnd/>
            <a:tailEnd/>
          </a:ln>
        </p:spPr>
      </p:pic>
      <p:pic>
        <p:nvPicPr>
          <p:cNvPr id="5" name="~PP3040.WAV">
            <a:hlinkClick r:id="" action="ppaction://media"/>
          </p:cNvPr>
          <p:cNvPicPr>
            <a:picLocks noRot="1" noChangeAspect="1"/>
          </p:cNvPicPr>
          <p:nvPr>
            <a:wavAudioFile r:embed="rId1" name="~PP3040.WAV"/>
          </p:nvPr>
        </p:nvPicPr>
        <p:blipFill>
          <a:blip r:embed="rId5" cstate="print"/>
          <a:stretch>
            <a:fillRect/>
          </a:stretch>
        </p:blipFill>
        <p:spPr>
          <a:xfrm>
            <a:off x="8716963" y="6430963"/>
            <a:ext cx="304800" cy="304800"/>
          </a:xfrm>
          <a:prstGeom prst="rect">
            <a:avLst/>
          </a:prstGeom>
        </p:spPr>
      </p:pic>
    </p:spTree>
  </p:cSld>
  <p:clrMapOvr>
    <a:masterClrMapping/>
  </p:clrMapOvr>
  <p:transition advClick="0" advTm="1103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457200" y="4038600"/>
            <a:ext cx="7924800" cy="1908175"/>
          </a:xfrm>
          <a:prstGeom prst="rect">
            <a:avLst/>
          </a:prstGeom>
          <a:noFill/>
          <a:ln w="9525">
            <a:noFill/>
            <a:miter lim="800000"/>
            <a:headEnd/>
            <a:tailEnd/>
          </a:ln>
        </p:spPr>
        <p:txBody>
          <a:bodyPr anchor="ctr">
            <a:spAutoFit/>
          </a:bodyPr>
          <a:lstStyle/>
          <a:p>
            <a:pPr algn="ctr">
              <a:spcAft>
                <a:spcPts val="1200"/>
              </a:spcAft>
            </a:pPr>
            <a:r>
              <a:rPr lang="en-US" sz="1400">
                <a:cs typeface="Arial" charset="0"/>
              </a:rPr>
              <a:t>In accordance with Federal Law and U.S. Department of Agriculture policy, this institution is prohibited from discriminating on the basis of race, color, national origin, sex, age, or disability.</a:t>
            </a:r>
            <a:endParaRPr lang="en-US" sz="1200">
              <a:cs typeface="Arial" charset="0"/>
            </a:endParaRPr>
          </a:p>
          <a:p>
            <a:pPr algn="ctr" eaLnBrk="0" hangingPunct="0">
              <a:spcAft>
                <a:spcPts val="1200"/>
              </a:spcAft>
            </a:pPr>
            <a:r>
              <a:rPr lang="en-US" sz="1400">
                <a:cs typeface="Arial" charset="0"/>
              </a:rPr>
              <a:t>To file a complaint of discrimination, write USDA, Director, Office of Adjudication, 1400 Independence Avenue, SW, Washington, D.C. 20250-9410 or call toll free (866) 632-9992 (Voice).  Individuals who are hearing impaired or have speech disabilities may contact USDA through the Federal Relay Service at (800) 877-8339; or (800) 845-6136 (Spanish).   </a:t>
            </a:r>
          </a:p>
          <a:p>
            <a:pPr algn="ctr" eaLnBrk="0" hangingPunct="0">
              <a:spcAft>
                <a:spcPts val="1200"/>
              </a:spcAft>
            </a:pPr>
            <a:r>
              <a:rPr lang="en-US" sz="1400">
                <a:cs typeface="Arial" charset="0"/>
              </a:rPr>
              <a:t>USDA is an equal opportunity provider and employer.</a:t>
            </a:r>
            <a:r>
              <a:rPr lang="en-US" sz="1200">
                <a:cs typeface="Arial" charset="0"/>
              </a:rPr>
              <a:t> </a:t>
            </a:r>
            <a:endParaRPr lang="en-US" sz="2000">
              <a:cs typeface="Arial" charset="0"/>
            </a:endParaRPr>
          </a:p>
        </p:txBody>
      </p:sp>
      <p:pic>
        <p:nvPicPr>
          <p:cNvPr id="24579" name="Picture 2" descr="http://slowfooddenver.org/wp-content/uploads/2013/12/Thank-You-Food.jpg"/>
          <p:cNvPicPr>
            <a:picLocks noChangeAspect="1" noChangeArrowheads="1"/>
          </p:cNvPicPr>
          <p:nvPr/>
        </p:nvPicPr>
        <p:blipFill>
          <a:blip r:embed="rId4" cstate="print"/>
          <a:srcRect/>
          <a:stretch>
            <a:fillRect/>
          </a:stretch>
        </p:blipFill>
        <p:spPr bwMode="auto">
          <a:xfrm>
            <a:off x="1600200" y="304800"/>
            <a:ext cx="5810250" cy="3627438"/>
          </a:xfrm>
          <a:prstGeom prst="rect">
            <a:avLst/>
          </a:prstGeom>
          <a:noFill/>
          <a:ln w="9525">
            <a:noFill/>
            <a:miter lim="800000"/>
            <a:headEnd/>
            <a:tailEnd/>
          </a:ln>
        </p:spPr>
      </p:pic>
      <p:pic>
        <p:nvPicPr>
          <p:cNvPr id="4" name="~PP3036.WAV">
            <a:hlinkClick r:id="" action="ppaction://media"/>
          </p:cNvPr>
          <p:cNvPicPr>
            <a:picLocks noRot="1" noChangeAspect="1"/>
          </p:cNvPicPr>
          <p:nvPr>
            <a:wavAudioFile r:embed="rId1" name="~PP3036.WAV"/>
          </p:nvPr>
        </p:nvPicPr>
        <p:blipFill>
          <a:blip r:embed="rId5" cstate="print"/>
          <a:stretch>
            <a:fillRect/>
          </a:stretch>
        </p:blipFill>
        <p:spPr>
          <a:xfrm>
            <a:off x="8716963" y="6430963"/>
            <a:ext cx="304800" cy="304800"/>
          </a:xfrm>
          <a:prstGeom prst="rect">
            <a:avLst/>
          </a:prstGeom>
        </p:spPr>
      </p:pic>
    </p:spTree>
  </p:cSld>
  <p:clrMapOvr>
    <a:masterClrMapping/>
  </p:clrMapOvr>
  <p:transition advClick="0" advTm="16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457200"/>
            <a:ext cx="8458200" cy="869950"/>
          </a:xfrm>
        </p:spPr>
        <p:txBody>
          <a:bodyPr/>
          <a:lstStyle/>
          <a:p>
            <a:pPr algn="ctr" eaLnBrk="1" fontAlgn="auto" hangingPunct="1">
              <a:spcAft>
                <a:spcPts val="0"/>
              </a:spcAft>
              <a:defRPr/>
            </a:pPr>
            <a:r>
              <a:rPr lang="en-US" b="1" dirty="0" smtClean="0">
                <a:solidFill>
                  <a:schemeClr val="accent4"/>
                </a:solidFill>
              </a:rPr>
              <a:t>CACFP Meal Counts</a:t>
            </a:r>
          </a:p>
        </p:txBody>
      </p:sp>
      <p:sp>
        <p:nvSpPr>
          <p:cNvPr id="11267" name="Content Placeholder 2"/>
          <p:cNvSpPr>
            <a:spLocks noGrp="1"/>
          </p:cNvSpPr>
          <p:nvPr>
            <p:ph sz="quarter" idx="1"/>
          </p:nvPr>
        </p:nvSpPr>
        <p:spPr>
          <a:xfrm>
            <a:off x="2514600" y="1752600"/>
            <a:ext cx="6400800" cy="4343400"/>
          </a:xfrm>
        </p:spPr>
        <p:txBody>
          <a:bodyPr/>
          <a:lstStyle/>
          <a:p>
            <a:pPr eaLnBrk="1" hangingPunct="1">
              <a:spcBef>
                <a:spcPct val="0"/>
              </a:spcBef>
              <a:spcAft>
                <a:spcPts val="1200"/>
              </a:spcAft>
            </a:pPr>
            <a:r>
              <a:rPr lang="en-US" sz="2800" smtClean="0">
                <a:latin typeface="Arial" charset="0"/>
                <a:cs typeface="Arial" charset="0"/>
              </a:rPr>
              <a:t>Your agency is reimbursed for the number of meals and snacks it serves to CACFP enrolled children each day</a:t>
            </a:r>
          </a:p>
          <a:p>
            <a:pPr eaLnBrk="1" hangingPunct="1">
              <a:spcBef>
                <a:spcPct val="0"/>
              </a:spcBef>
              <a:spcAft>
                <a:spcPts val="1200"/>
              </a:spcAft>
            </a:pPr>
            <a:r>
              <a:rPr lang="en-US" sz="2800" smtClean="0">
                <a:latin typeface="Arial" charset="0"/>
                <a:cs typeface="Arial" charset="0"/>
              </a:rPr>
              <a:t>Meal counts must be recorded daily at the time of each meal or snack service </a:t>
            </a:r>
          </a:p>
          <a:p>
            <a:pPr eaLnBrk="1" hangingPunct="1">
              <a:spcBef>
                <a:spcPct val="0"/>
              </a:spcBef>
              <a:spcAft>
                <a:spcPts val="1200"/>
              </a:spcAft>
            </a:pPr>
            <a:r>
              <a:rPr lang="en-US" sz="2800" smtClean="0">
                <a:latin typeface="Arial" charset="0"/>
                <a:cs typeface="Arial" charset="0"/>
              </a:rPr>
              <a:t>This is called the </a:t>
            </a:r>
            <a:r>
              <a:rPr lang="en-US" sz="2800" b="1" u="sng" smtClean="0">
                <a:latin typeface="Arial" charset="0"/>
                <a:cs typeface="Arial" charset="0"/>
              </a:rPr>
              <a:t>Point of Service Meal Count</a:t>
            </a:r>
            <a:endParaRPr lang="en-US" sz="2800" smtClean="0"/>
          </a:p>
        </p:txBody>
      </p:sp>
      <p:pic>
        <p:nvPicPr>
          <p:cNvPr id="4" name="~PP1790.WAV">
            <a:hlinkClick r:id="" action="ppaction://media"/>
          </p:cNvPr>
          <p:cNvPicPr>
            <a:picLocks noRot="1" noChangeAspect="1"/>
          </p:cNvPicPr>
          <p:nvPr>
            <a:wavAudioFile r:embed="rId1" name="~PP1790.WAV"/>
          </p:nvPr>
        </p:nvPicPr>
        <p:blipFill>
          <a:blip r:embed="rId4" cstate="print"/>
          <a:stretch>
            <a:fillRect/>
          </a:stretch>
        </p:blipFill>
        <p:spPr>
          <a:xfrm>
            <a:off x="8716963" y="6430963"/>
            <a:ext cx="304800" cy="304800"/>
          </a:xfrm>
          <a:prstGeom prst="rect">
            <a:avLst/>
          </a:prstGeom>
        </p:spPr>
      </p:pic>
    </p:spTree>
  </p:cSld>
  <p:clrMapOvr>
    <a:masterClrMapping/>
  </p:clrMapOvr>
  <p:transition advClick="0" advTm="1766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3200" dirty="0" smtClean="0">
                <a:solidFill>
                  <a:schemeClr val="accent4"/>
                </a:solidFill>
              </a:rPr>
              <a:t>Daily Participation Record and </a:t>
            </a:r>
            <a:br>
              <a:rPr lang="en-US" sz="3200" dirty="0" smtClean="0">
                <a:solidFill>
                  <a:schemeClr val="accent4"/>
                </a:solidFill>
              </a:rPr>
            </a:br>
            <a:r>
              <a:rPr lang="en-US" sz="3200" dirty="0" smtClean="0">
                <a:solidFill>
                  <a:schemeClr val="accent4"/>
                </a:solidFill>
              </a:rPr>
              <a:t>Monthly Meal Count Summary</a:t>
            </a:r>
            <a:endParaRPr lang="en-US" sz="3200" dirty="0">
              <a:solidFill>
                <a:schemeClr val="accent4"/>
              </a:solidFill>
            </a:endParaRPr>
          </a:p>
        </p:txBody>
      </p:sp>
      <p:pic>
        <p:nvPicPr>
          <p:cNvPr id="12291" name="Picture 3" descr="Demo Meal Count Worksheet from MM.jpg"/>
          <p:cNvPicPr>
            <a:picLocks noChangeAspect="1"/>
          </p:cNvPicPr>
          <p:nvPr/>
        </p:nvPicPr>
        <p:blipFill>
          <a:blip r:embed="rId4" cstate="print"/>
          <a:srcRect/>
          <a:stretch>
            <a:fillRect/>
          </a:stretch>
        </p:blipFill>
        <p:spPr bwMode="auto">
          <a:xfrm>
            <a:off x="1600200" y="1524000"/>
            <a:ext cx="5899150" cy="4557713"/>
          </a:xfrm>
          <a:prstGeom prst="rect">
            <a:avLst/>
          </a:prstGeom>
          <a:noFill/>
          <a:ln w="9525">
            <a:solidFill>
              <a:schemeClr val="tx1"/>
            </a:solidFill>
            <a:miter lim="800000"/>
            <a:headEnd/>
            <a:tailEnd/>
          </a:ln>
        </p:spPr>
      </p:pic>
      <p:pic>
        <p:nvPicPr>
          <p:cNvPr id="4" name="~PP160.WAV">
            <a:hlinkClick r:id="" action="ppaction://media"/>
          </p:cNvPr>
          <p:cNvPicPr>
            <a:picLocks noRot="1" noChangeAspect="1"/>
          </p:cNvPicPr>
          <p:nvPr>
            <a:wavAudioFile r:embed="rId1" name="~PP160.WAV"/>
          </p:nvPr>
        </p:nvPicPr>
        <p:blipFill>
          <a:blip r:embed="rId5" cstate="print"/>
          <a:stretch>
            <a:fillRect/>
          </a:stretch>
        </p:blipFill>
        <p:spPr>
          <a:xfrm>
            <a:off x="8716963" y="6430963"/>
            <a:ext cx="304800" cy="304800"/>
          </a:xfrm>
          <a:prstGeom prst="rect">
            <a:avLst/>
          </a:prstGeom>
        </p:spPr>
      </p:pic>
    </p:spTree>
  </p:cSld>
  <p:clrMapOvr>
    <a:masterClrMapping/>
  </p:clrMapOvr>
  <p:transition advClick="0" advTm="309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3"/>
          <p:cNvSpPr>
            <a:spLocks noGrp="1"/>
          </p:cNvSpPr>
          <p:nvPr>
            <p:ph type="title"/>
          </p:nvPr>
        </p:nvSpPr>
        <p:spPr>
          <a:xfrm>
            <a:off x="304800" y="381000"/>
            <a:ext cx="8534400" cy="990600"/>
          </a:xfrm>
        </p:spPr>
        <p:txBody>
          <a:bodyPr/>
          <a:lstStyle/>
          <a:p>
            <a:pPr algn="ctr" eaLnBrk="1" fontAlgn="auto" hangingPunct="1">
              <a:spcAft>
                <a:spcPts val="0"/>
              </a:spcAft>
              <a:defRPr/>
            </a:pPr>
            <a:r>
              <a:rPr lang="en-US" sz="3200" dirty="0" smtClean="0">
                <a:solidFill>
                  <a:schemeClr val="accent4"/>
                </a:solidFill>
              </a:rPr>
              <a:t>Point of Service Meal Count Procedure</a:t>
            </a:r>
          </a:p>
        </p:txBody>
      </p:sp>
      <p:pic>
        <p:nvPicPr>
          <p:cNvPr id="13315" name="Picture 19" descr="http://childcarecenter.us/static/images/providers/1/976111/60622-July-025-compressed.jpg"/>
          <p:cNvPicPr>
            <a:picLocks noChangeAspect="1" noChangeArrowheads="1"/>
          </p:cNvPicPr>
          <p:nvPr/>
        </p:nvPicPr>
        <p:blipFill>
          <a:blip r:embed="rId4" cstate="print"/>
          <a:srcRect/>
          <a:stretch>
            <a:fillRect/>
          </a:stretch>
        </p:blipFill>
        <p:spPr bwMode="auto">
          <a:xfrm>
            <a:off x="1752600" y="1524000"/>
            <a:ext cx="5588000" cy="4191000"/>
          </a:xfrm>
          <a:prstGeom prst="rect">
            <a:avLst/>
          </a:prstGeom>
          <a:noFill/>
          <a:ln w="9525">
            <a:noFill/>
            <a:miter lim="800000"/>
            <a:headEnd/>
            <a:tailEnd/>
          </a:ln>
        </p:spPr>
      </p:pic>
      <p:sp>
        <p:nvSpPr>
          <p:cNvPr id="13316" name="TextBox 11"/>
          <p:cNvSpPr txBox="1">
            <a:spLocks noChangeArrowheads="1"/>
          </p:cNvSpPr>
          <p:nvPr/>
        </p:nvSpPr>
        <p:spPr bwMode="auto">
          <a:xfrm>
            <a:off x="2590800" y="5105400"/>
            <a:ext cx="1295400" cy="461963"/>
          </a:xfrm>
          <a:prstGeom prst="rect">
            <a:avLst/>
          </a:prstGeom>
          <a:noFill/>
          <a:ln w="9525">
            <a:noFill/>
            <a:miter lim="800000"/>
            <a:headEnd/>
            <a:tailEnd/>
          </a:ln>
        </p:spPr>
        <p:txBody>
          <a:bodyPr>
            <a:spAutoFit/>
          </a:bodyPr>
          <a:lstStyle/>
          <a:p>
            <a:r>
              <a:rPr lang="en-US" sz="2400" b="1">
                <a:latin typeface="Tw Cen MT" pitchFamily="34" charset="0"/>
              </a:rPr>
              <a:t>Kayla</a:t>
            </a:r>
          </a:p>
        </p:txBody>
      </p:sp>
      <p:sp>
        <p:nvSpPr>
          <p:cNvPr id="13317" name="TextBox 10"/>
          <p:cNvSpPr txBox="1">
            <a:spLocks noChangeArrowheads="1"/>
          </p:cNvSpPr>
          <p:nvPr/>
        </p:nvSpPr>
        <p:spPr bwMode="auto">
          <a:xfrm>
            <a:off x="5486400" y="4876800"/>
            <a:ext cx="1219200" cy="461963"/>
          </a:xfrm>
          <a:prstGeom prst="rect">
            <a:avLst/>
          </a:prstGeom>
          <a:noFill/>
          <a:ln w="9525">
            <a:noFill/>
            <a:miter lim="800000"/>
            <a:headEnd/>
            <a:tailEnd/>
          </a:ln>
        </p:spPr>
        <p:txBody>
          <a:bodyPr>
            <a:spAutoFit/>
          </a:bodyPr>
          <a:lstStyle/>
          <a:p>
            <a:r>
              <a:rPr lang="en-US" sz="2400" b="1">
                <a:latin typeface="Tw Cen MT" pitchFamily="34" charset="0"/>
              </a:rPr>
              <a:t>Marcus</a:t>
            </a:r>
          </a:p>
        </p:txBody>
      </p:sp>
      <p:sp>
        <p:nvSpPr>
          <p:cNvPr id="13318" name="TextBox 14"/>
          <p:cNvSpPr txBox="1">
            <a:spLocks noChangeArrowheads="1"/>
          </p:cNvSpPr>
          <p:nvPr/>
        </p:nvSpPr>
        <p:spPr bwMode="auto">
          <a:xfrm>
            <a:off x="5715000" y="2133600"/>
            <a:ext cx="1066800" cy="461963"/>
          </a:xfrm>
          <a:prstGeom prst="rect">
            <a:avLst/>
          </a:prstGeom>
          <a:noFill/>
          <a:ln w="9525">
            <a:noFill/>
            <a:miter lim="800000"/>
            <a:headEnd/>
            <a:tailEnd/>
          </a:ln>
        </p:spPr>
        <p:txBody>
          <a:bodyPr>
            <a:spAutoFit/>
          </a:bodyPr>
          <a:lstStyle/>
          <a:p>
            <a:r>
              <a:rPr lang="en-US" sz="2400" b="1">
                <a:latin typeface="Tw Cen MT" pitchFamily="34" charset="0"/>
              </a:rPr>
              <a:t>Trey</a:t>
            </a:r>
          </a:p>
        </p:txBody>
      </p:sp>
      <p:sp>
        <p:nvSpPr>
          <p:cNvPr id="13319" name="TextBox 9"/>
          <p:cNvSpPr txBox="1">
            <a:spLocks noChangeArrowheads="1"/>
          </p:cNvSpPr>
          <p:nvPr/>
        </p:nvSpPr>
        <p:spPr bwMode="auto">
          <a:xfrm>
            <a:off x="1295400" y="3733800"/>
            <a:ext cx="1524000" cy="461963"/>
          </a:xfrm>
          <a:prstGeom prst="rect">
            <a:avLst/>
          </a:prstGeom>
          <a:noFill/>
          <a:ln w="9525">
            <a:noFill/>
            <a:miter lim="800000"/>
            <a:headEnd/>
            <a:tailEnd/>
          </a:ln>
        </p:spPr>
        <p:txBody>
          <a:bodyPr>
            <a:spAutoFit/>
          </a:bodyPr>
          <a:lstStyle/>
          <a:p>
            <a:r>
              <a:rPr lang="en-US" sz="2400" b="1">
                <a:latin typeface="Tw Cen MT" pitchFamily="34" charset="0"/>
              </a:rPr>
              <a:t>Andrew</a:t>
            </a:r>
          </a:p>
        </p:txBody>
      </p:sp>
      <p:sp>
        <p:nvSpPr>
          <p:cNvPr id="13320" name="TextBox 12"/>
          <p:cNvSpPr txBox="1">
            <a:spLocks noChangeArrowheads="1"/>
          </p:cNvSpPr>
          <p:nvPr/>
        </p:nvSpPr>
        <p:spPr bwMode="auto">
          <a:xfrm>
            <a:off x="6629400" y="3124200"/>
            <a:ext cx="1371600" cy="461963"/>
          </a:xfrm>
          <a:prstGeom prst="rect">
            <a:avLst/>
          </a:prstGeom>
          <a:noFill/>
          <a:ln w="9525">
            <a:noFill/>
            <a:miter lim="800000"/>
            <a:headEnd/>
            <a:tailEnd/>
          </a:ln>
        </p:spPr>
        <p:txBody>
          <a:bodyPr>
            <a:spAutoFit/>
          </a:bodyPr>
          <a:lstStyle/>
          <a:p>
            <a:r>
              <a:rPr lang="en-US" sz="2400" b="1">
                <a:latin typeface="Tw Cen MT" pitchFamily="34" charset="0"/>
              </a:rPr>
              <a:t>Matthew</a:t>
            </a:r>
          </a:p>
        </p:txBody>
      </p:sp>
      <p:pic>
        <p:nvPicPr>
          <p:cNvPr id="9" name="~PP1613.WAV">
            <a:hlinkClick r:id="" action="ppaction://media"/>
          </p:cNvPr>
          <p:cNvPicPr>
            <a:picLocks noRot="1" noChangeAspect="1"/>
          </p:cNvPicPr>
          <p:nvPr>
            <a:wavAudioFile r:embed="rId1" name="~PP1613.WAV"/>
          </p:nvPr>
        </p:nvPicPr>
        <p:blipFill>
          <a:blip r:embed="rId5" cstate="print"/>
          <a:stretch>
            <a:fillRect/>
          </a:stretch>
        </p:blipFill>
        <p:spPr>
          <a:xfrm>
            <a:off x="8716963" y="6430963"/>
            <a:ext cx="304800" cy="304800"/>
          </a:xfrm>
          <a:prstGeom prst="rect">
            <a:avLst/>
          </a:prstGeom>
        </p:spPr>
      </p:pic>
    </p:spTree>
  </p:cSld>
  <p:clrMapOvr>
    <a:masterClrMapping/>
  </p:clrMapOvr>
  <p:transition advClick="0" advTm="2170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4"/>
          <p:cNvSpPr>
            <a:spLocks noGrp="1"/>
          </p:cNvSpPr>
          <p:nvPr>
            <p:ph sz="half" idx="1"/>
          </p:nvPr>
        </p:nvSpPr>
        <p:spPr>
          <a:xfrm>
            <a:off x="838200" y="1295400"/>
            <a:ext cx="7543800" cy="1066800"/>
          </a:xfrm>
        </p:spPr>
        <p:txBody>
          <a:bodyPr/>
          <a:lstStyle/>
          <a:p>
            <a:pPr marL="0" indent="0" eaLnBrk="1" hangingPunct="1">
              <a:spcBef>
                <a:spcPct val="0"/>
              </a:spcBef>
              <a:spcAft>
                <a:spcPts val="1800"/>
              </a:spcAft>
              <a:buFont typeface="Wingdings 3" pitchFamily="18" charset="2"/>
              <a:buNone/>
            </a:pPr>
            <a:r>
              <a:rPr lang="en-US" sz="2400" smtClean="0">
                <a:latin typeface="Arial" charset="0"/>
                <a:cs typeface="Arial" charset="0"/>
              </a:rPr>
              <a:t>Mark the lunch for each child eating on Meal Count Record for </a:t>
            </a:r>
            <a:r>
              <a:rPr lang="en-US" b="1" smtClean="0">
                <a:solidFill>
                  <a:srgbClr val="FF0000"/>
                </a:solidFill>
                <a:latin typeface="Arial" charset="0"/>
                <a:cs typeface="Arial" charset="0"/>
              </a:rPr>
              <a:t>LUNCH:</a:t>
            </a:r>
          </a:p>
        </p:txBody>
      </p:sp>
      <p:sp>
        <p:nvSpPr>
          <p:cNvPr id="16386" name="Title 1"/>
          <p:cNvSpPr>
            <a:spLocks noGrp="1"/>
          </p:cNvSpPr>
          <p:nvPr>
            <p:ph type="title"/>
          </p:nvPr>
        </p:nvSpPr>
        <p:spPr>
          <a:xfrm>
            <a:off x="381000" y="228600"/>
            <a:ext cx="8458200" cy="1066800"/>
          </a:xfrm>
        </p:spPr>
        <p:txBody>
          <a:bodyPr>
            <a:normAutofit fontScale="90000"/>
          </a:bodyPr>
          <a:lstStyle/>
          <a:p>
            <a:pPr algn="ctr" eaLnBrk="1" fontAlgn="auto" hangingPunct="1">
              <a:spcAft>
                <a:spcPts val="0"/>
              </a:spcAft>
              <a:defRPr/>
            </a:pPr>
            <a:r>
              <a:rPr lang="en-US" sz="3600" dirty="0" smtClean="0">
                <a:solidFill>
                  <a:schemeClr val="accent4"/>
                </a:solidFill>
              </a:rPr>
              <a:t>Point of Service Meal Count Procedure:  Recording Meal Counts</a:t>
            </a:r>
          </a:p>
        </p:txBody>
      </p:sp>
      <p:grpSp>
        <p:nvGrpSpPr>
          <p:cNvPr id="14340" name="Group 18"/>
          <p:cNvGrpSpPr>
            <a:grpSpLocks/>
          </p:cNvGrpSpPr>
          <p:nvPr/>
        </p:nvGrpSpPr>
        <p:grpSpPr bwMode="auto">
          <a:xfrm>
            <a:off x="838200" y="2209800"/>
            <a:ext cx="7772400" cy="3581400"/>
            <a:chOff x="228600" y="2133600"/>
            <a:chExt cx="8649511" cy="4191000"/>
          </a:xfrm>
        </p:grpSpPr>
        <p:pic>
          <p:nvPicPr>
            <p:cNvPr id="14342" name="Picture 5" descr="Demo Meal Count Worksheet from MM.jpg"/>
            <p:cNvPicPr>
              <a:picLocks noChangeAspect="1"/>
            </p:cNvPicPr>
            <p:nvPr/>
          </p:nvPicPr>
          <p:blipFill>
            <a:blip r:embed="rId4" cstate="print"/>
            <a:srcRect l="5054" r="33678" b="61581"/>
            <a:stretch>
              <a:fillRect/>
            </a:stretch>
          </p:blipFill>
          <p:spPr bwMode="auto">
            <a:xfrm>
              <a:off x="228600" y="2133600"/>
              <a:ext cx="8649511" cy="4191000"/>
            </a:xfrm>
            <a:prstGeom prst="rect">
              <a:avLst/>
            </a:prstGeom>
            <a:noFill/>
            <a:ln w="9525">
              <a:solidFill>
                <a:schemeClr val="tx1"/>
              </a:solidFill>
              <a:miter lim="800000"/>
              <a:headEnd/>
              <a:tailEnd/>
            </a:ln>
          </p:spPr>
        </p:pic>
        <p:sp>
          <p:nvSpPr>
            <p:cNvPr id="14343" name="TextBox 8"/>
            <p:cNvSpPr txBox="1">
              <a:spLocks noChangeArrowheads="1"/>
            </p:cNvSpPr>
            <p:nvPr/>
          </p:nvSpPr>
          <p:spPr bwMode="auto">
            <a:xfrm>
              <a:off x="1524000" y="4267200"/>
              <a:ext cx="1828800" cy="276999"/>
            </a:xfrm>
            <a:prstGeom prst="rect">
              <a:avLst/>
            </a:prstGeom>
            <a:solidFill>
              <a:schemeClr val="bg1"/>
            </a:solidFill>
            <a:ln w="9525">
              <a:noFill/>
              <a:miter lim="800000"/>
              <a:headEnd/>
              <a:tailEnd/>
            </a:ln>
          </p:spPr>
          <p:txBody>
            <a:bodyPr>
              <a:spAutoFit/>
            </a:bodyPr>
            <a:lstStyle/>
            <a:p>
              <a:r>
                <a:rPr lang="en-US" sz="1200"/>
                <a:t>Andrew</a:t>
              </a:r>
            </a:p>
          </p:txBody>
        </p:sp>
        <p:sp>
          <p:nvSpPr>
            <p:cNvPr id="14344" name="TextBox 9"/>
            <p:cNvSpPr txBox="1">
              <a:spLocks noChangeArrowheads="1"/>
            </p:cNvSpPr>
            <p:nvPr/>
          </p:nvSpPr>
          <p:spPr bwMode="auto">
            <a:xfrm>
              <a:off x="1524000" y="4572000"/>
              <a:ext cx="1828800" cy="276999"/>
            </a:xfrm>
            <a:prstGeom prst="rect">
              <a:avLst/>
            </a:prstGeom>
            <a:solidFill>
              <a:schemeClr val="bg1"/>
            </a:solidFill>
            <a:ln w="9525">
              <a:noFill/>
              <a:miter lim="800000"/>
              <a:headEnd/>
              <a:tailEnd/>
            </a:ln>
          </p:spPr>
          <p:txBody>
            <a:bodyPr>
              <a:spAutoFit/>
            </a:bodyPr>
            <a:lstStyle/>
            <a:p>
              <a:r>
                <a:rPr lang="en-US" sz="1200"/>
                <a:t>Trey</a:t>
              </a:r>
            </a:p>
          </p:txBody>
        </p:sp>
        <p:sp>
          <p:nvSpPr>
            <p:cNvPr id="14345" name="TextBox 10"/>
            <p:cNvSpPr txBox="1">
              <a:spLocks noChangeArrowheads="1"/>
            </p:cNvSpPr>
            <p:nvPr/>
          </p:nvSpPr>
          <p:spPr bwMode="auto">
            <a:xfrm>
              <a:off x="1524000" y="4876800"/>
              <a:ext cx="1828800" cy="276999"/>
            </a:xfrm>
            <a:prstGeom prst="rect">
              <a:avLst/>
            </a:prstGeom>
            <a:solidFill>
              <a:schemeClr val="bg1"/>
            </a:solidFill>
            <a:ln w="9525">
              <a:noFill/>
              <a:miter lim="800000"/>
              <a:headEnd/>
              <a:tailEnd/>
            </a:ln>
          </p:spPr>
          <p:txBody>
            <a:bodyPr>
              <a:spAutoFit/>
            </a:bodyPr>
            <a:lstStyle/>
            <a:p>
              <a:r>
                <a:rPr lang="en-US" sz="1200"/>
                <a:t>Kayla</a:t>
              </a:r>
            </a:p>
          </p:txBody>
        </p:sp>
        <p:sp>
          <p:nvSpPr>
            <p:cNvPr id="14346" name="TextBox 11"/>
            <p:cNvSpPr txBox="1">
              <a:spLocks noChangeArrowheads="1"/>
            </p:cNvSpPr>
            <p:nvPr/>
          </p:nvSpPr>
          <p:spPr bwMode="auto">
            <a:xfrm>
              <a:off x="1524000" y="5181600"/>
              <a:ext cx="1828800" cy="276999"/>
            </a:xfrm>
            <a:prstGeom prst="rect">
              <a:avLst/>
            </a:prstGeom>
            <a:solidFill>
              <a:schemeClr val="bg1"/>
            </a:solidFill>
            <a:ln w="9525">
              <a:noFill/>
              <a:miter lim="800000"/>
              <a:headEnd/>
              <a:tailEnd/>
            </a:ln>
          </p:spPr>
          <p:txBody>
            <a:bodyPr>
              <a:spAutoFit/>
            </a:bodyPr>
            <a:lstStyle/>
            <a:p>
              <a:r>
                <a:rPr lang="en-US" sz="1200"/>
                <a:t>Matthew</a:t>
              </a:r>
            </a:p>
          </p:txBody>
        </p:sp>
        <p:sp>
          <p:nvSpPr>
            <p:cNvPr id="14347" name="TextBox 12"/>
            <p:cNvSpPr txBox="1">
              <a:spLocks noChangeArrowheads="1"/>
            </p:cNvSpPr>
            <p:nvPr/>
          </p:nvSpPr>
          <p:spPr bwMode="auto">
            <a:xfrm>
              <a:off x="1524000" y="5486400"/>
              <a:ext cx="1828800" cy="276999"/>
            </a:xfrm>
            <a:prstGeom prst="rect">
              <a:avLst/>
            </a:prstGeom>
            <a:solidFill>
              <a:schemeClr val="bg1"/>
            </a:solidFill>
            <a:ln w="9525">
              <a:noFill/>
              <a:miter lim="800000"/>
              <a:headEnd/>
              <a:tailEnd/>
            </a:ln>
          </p:spPr>
          <p:txBody>
            <a:bodyPr>
              <a:spAutoFit/>
            </a:bodyPr>
            <a:lstStyle/>
            <a:p>
              <a:r>
                <a:rPr lang="en-US" sz="1200"/>
                <a:t>Marcus</a:t>
              </a:r>
            </a:p>
          </p:txBody>
        </p:sp>
        <p:sp>
          <p:nvSpPr>
            <p:cNvPr id="14348" name="TextBox 13"/>
            <p:cNvSpPr txBox="1">
              <a:spLocks noChangeArrowheads="1"/>
            </p:cNvSpPr>
            <p:nvPr/>
          </p:nvSpPr>
          <p:spPr bwMode="auto">
            <a:xfrm>
              <a:off x="4800600" y="4267200"/>
              <a:ext cx="152400" cy="276999"/>
            </a:xfrm>
            <a:prstGeom prst="rect">
              <a:avLst/>
            </a:prstGeom>
            <a:solidFill>
              <a:schemeClr val="bg1"/>
            </a:solidFill>
            <a:ln w="9525">
              <a:noFill/>
              <a:miter lim="800000"/>
              <a:headEnd/>
              <a:tailEnd/>
            </a:ln>
          </p:spPr>
          <p:txBody>
            <a:bodyPr>
              <a:spAutoFit/>
            </a:bodyPr>
            <a:lstStyle/>
            <a:p>
              <a:r>
                <a:rPr lang="en-US" sz="1200" b="1">
                  <a:solidFill>
                    <a:srgbClr val="FF0000"/>
                  </a:solidFill>
                </a:rPr>
                <a:t>X</a:t>
              </a:r>
            </a:p>
          </p:txBody>
        </p:sp>
        <p:sp>
          <p:nvSpPr>
            <p:cNvPr id="14349" name="TextBox 14"/>
            <p:cNvSpPr txBox="1">
              <a:spLocks noChangeArrowheads="1"/>
            </p:cNvSpPr>
            <p:nvPr/>
          </p:nvSpPr>
          <p:spPr bwMode="auto">
            <a:xfrm>
              <a:off x="4800600" y="4572000"/>
              <a:ext cx="152400" cy="276999"/>
            </a:xfrm>
            <a:prstGeom prst="rect">
              <a:avLst/>
            </a:prstGeom>
            <a:solidFill>
              <a:schemeClr val="bg1"/>
            </a:solidFill>
            <a:ln w="9525">
              <a:noFill/>
              <a:miter lim="800000"/>
              <a:headEnd/>
              <a:tailEnd/>
            </a:ln>
          </p:spPr>
          <p:txBody>
            <a:bodyPr>
              <a:spAutoFit/>
            </a:bodyPr>
            <a:lstStyle/>
            <a:p>
              <a:r>
                <a:rPr lang="en-US" sz="1200" b="1">
                  <a:solidFill>
                    <a:srgbClr val="FF0000"/>
                  </a:solidFill>
                </a:rPr>
                <a:t>X</a:t>
              </a:r>
            </a:p>
          </p:txBody>
        </p:sp>
        <p:sp>
          <p:nvSpPr>
            <p:cNvPr id="14350" name="TextBox 15"/>
            <p:cNvSpPr txBox="1">
              <a:spLocks noChangeArrowheads="1"/>
            </p:cNvSpPr>
            <p:nvPr/>
          </p:nvSpPr>
          <p:spPr bwMode="auto">
            <a:xfrm>
              <a:off x="4800600" y="4876800"/>
              <a:ext cx="152400" cy="276999"/>
            </a:xfrm>
            <a:prstGeom prst="rect">
              <a:avLst/>
            </a:prstGeom>
            <a:solidFill>
              <a:schemeClr val="bg1"/>
            </a:solidFill>
            <a:ln w="9525">
              <a:noFill/>
              <a:miter lim="800000"/>
              <a:headEnd/>
              <a:tailEnd/>
            </a:ln>
          </p:spPr>
          <p:txBody>
            <a:bodyPr>
              <a:spAutoFit/>
            </a:bodyPr>
            <a:lstStyle/>
            <a:p>
              <a:r>
                <a:rPr lang="en-US" sz="1200" b="1">
                  <a:solidFill>
                    <a:srgbClr val="FF0000"/>
                  </a:solidFill>
                </a:rPr>
                <a:t>X</a:t>
              </a:r>
            </a:p>
          </p:txBody>
        </p:sp>
        <p:sp>
          <p:nvSpPr>
            <p:cNvPr id="14351" name="TextBox 16"/>
            <p:cNvSpPr txBox="1">
              <a:spLocks noChangeArrowheads="1"/>
            </p:cNvSpPr>
            <p:nvPr/>
          </p:nvSpPr>
          <p:spPr bwMode="auto">
            <a:xfrm>
              <a:off x="4800600" y="5181600"/>
              <a:ext cx="152400" cy="276999"/>
            </a:xfrm>
            <a:prstGeom prst="rect">
              <a:avLst/>
            </a:prstGeom>
            <a:solidFill>
              <a:schemeClr val="bg1"/>
            </a:solidFill>
            <a:ln w="9525">
              <a:noFill/>
              <a:miter lim="800000"/>
              <a:headEnd/>
              <a:tailEnd/>
            </a:ln>
          </p:spPr>
          <p:txBody>
            <a:bodyPr>
              <a:spAutoFit/>
            </a:bodyPr>
            <a:lstStyle/>
            <a:p>
              <a:r>
                <a:rPr lang="en-US" sz="1200" b="1">
                  <a:solidFill>
                    <a:srgbClr val="FF0000"/>
                  </a:solidFill>
                </a:rPr>
                <a:t>X</a:t>
              </a:r>
            </a:p>
          </p:txBody>
        </p:sp>
        <p:sp>
          <p:nvSpPr>
            <p:cNvPr id="14352" name="TextBox 17"/>
            <p:cNvSpPr txBox="1">
              <a:spLocks noChangeArrowheads="1"/>
            </p:cNvSpPr>
            <p:nvPr/>
          </p:nvSpPr>
          <p:spPr bwMode="auto">
            <a:xfrm>
              <a:off x="4800600" y="5486400"/>
              <a:ext cx="152400" cy="276999"/>
            </a:xfrm>
            <a:prstGeom prst="rect">
              <a:avLst/>
            </a:prstGeom>
            <a:solidFill>
              <a:schemeClr val="bg1"/>
            </a:solidFill>
            <a:ln w="9525">
              <a:noFill/>
              <a:miter lim="800000"/>
              <a:headEnd/>
              <a:tailEnd/>
            </a:ln>
          </p:spPr>
          <p:txBody>
            <a:bodyPr>
              <a:spAutoFit/>
            </a:bodyPr>
            <a:lstStyle/>
            <a:p>
              <a:r>
                <a:rPr lang="en-US" sz="1200" b="1">
                  <a:solidFill>
                    <a:srgbClr val="FF0000"/>
                  </a:solidFill>
                </a:rPr>
                <a:t>X</a:t>
              </a:r>
            </a:p>
          </p:txBody>
        </p:sp>
      </p:grpSp>
      <p:sp>
        <p:nvSpPr>
          <p:cNvPr id="8" name="U-Turn Arrow 7"/>
          <p:cNvSpPr/>
          <p:nvPr/>
        </p:nvSpPr>
        <p:spPr>
          <a:xfrm rot="5400000">
            <a:off x="4686300" y="1562100"/>
            <a:ext cx="2895600" cy="3581400"/>
          </a:xfrm>
          <a:prstGeom prst="uturnArrow">
            <a:avLst>
              <a:gd name="adj1" fmla="val 6600"/>
              <a:gd name="adj2" fmla="val 22851"/>
              <a:gd name="adj3" fmla="val 25000"/>
              <a:gd name="adj4" fmla="val 50000"/>
              <a:gd name="adj5" fmla="val 746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17" name="~PP3896.WAV">
            <a:hlinkClick r:id="" action="ppaction://media"/>
          </p:cNvPr>
          <p:cNvPicPr>
            <a:picLocks noRot="1" noChangeAspect="1"/>
          </p:cNvPicPr>
          <p:nvPr>
            <a:wavAudioFile r:embed="rId1" name="~PP3896.WAV"/>
          </p:nvPr>
        </p:nvPicPr>
        <p:blipFill>
          <a:blip r:embed="rId5" cstate="print"/>
          <a:stretch>
            <a:fillRect/>
          </a:stretch>
        </p:blipFill>
        <p:spPr>
          <a:xfrm>
            <a:off x="8716963" y="6430963"/>
            <a:ext cx="304800" cy="304800"/>
          </a:xfrm>
          <a:prstGeom prst="rect">
            <a:avLst/>
          </a:prstGeom>
        </p:spPr>
      </p:pic>
    </p:spTree>
  </p:cSld>
  <p:clrMapOvr>
    <a:masterClrMapping/>
  </p:clrMapOvr>
  <p:transition advClick="0" advTm="1435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038600" cy="5562600"/>
          </a:xfrm>
          <a:ln>
            <a:solidFill>
              <a:schemeClr val="accent1">
                <a:shade val="50000"/>
              </a:schemeClr>
            </a:solidFill>
          </a:ln>
        </p:spPr>
        <p:txBody>
          <a:bodyPr>
            <a:normAutofit/>
          </a:bodyPr>
          <a:lstStyle/>
          <a:p>
            <a:pPr marL="320040" indent="-320040" eaLnBrk="1" fontAlgn="auto" hangingPunct="1">
              <a:spcBef>
                <a:spcPts val="0"/>
              </a:spcBef>
              <a:spcAft>
                <a:spcPts val="1800"/>
              </a:spcAft>
              <a:buFont typeface="Wingdings"/>
              <a:buChar char=""/>
              <a:defRPr/>
            </a:pPr>
            <a:r>
              <a:rPr lang="en-US" dirty="0" smtClean="0">
                <a:latin typeface="Arial" pitchFamily="34" charset="0"/>
                <a:cs typeface="Arial" pitchFamily="34" charset="0"/>
              </a:rPr>
              <a:t>Common Eating Area</a:t>
            </a:r>
            <a:endParaRPr lang="en-US" dirty="0">
              <a:latin typeface="Arial" pitchFamily="34" charset="0"/>
              <a:cs typeface="Arial" pitchFamily="34" charset="0"/>
            </a:endParaRPr>
          </a:p>
        </p:txBody>
      </p:sp>
      <p:sp>
        <p:nvSpPr>
          <p:cNvPr id="4" name="Content Placeholder 3"/>
          <p:cNvSpPr>
            <a:spLocks noGrp="1"/>
          </p:cNvSpPr>
          <p:nvPr>
            <p:ph sz="half" idx="2"/>
          </p:nvPr>
        </p:nvSpPr>
        <p:spPr>
          <a:xfrm>
            <a:off x="4648200" y="914400"/>
            <a:ext cx="4191000" cy="5562600"/>
          </a:xfrm>
          <a:ln>
            <a:solidFill>
              <a:schemeClr val="accent1">
                <a:shade val="50000"/>
              </a:schemeClr>
            </a:solidFill>
          </a:ln>
        </p:spPr>
        <p:txBody>
          <a:bodyPr>
            <a:normAutofit/>
          </a:bodyPr>
          <a:lstStyle/>
          <a:p>
            <a:pPr marL="320040" indent="-320040" eaLnBrk="1" fontAlgn="auto" hangingPunct="1">
              <a:spcBef>
                <a:spcPts val="0"/>
              </a:spcBef>
              <a:spcAft>
                <a:spcPts val="1800"/>
              </a:spcAft>
              <a:buFont typeface="Wingdings"/>
              <a:buChar char=""/>
              <a:defRPr/>
            </a:pPr>
            <a:r>
              <a:rPr lang="en-US" dirty="0" smtClean="0">
                <a:latin typeface="Arial" pitchFamily="34" charset="0"/>
                <a:cs typeface="Arial" pitchFamily="34" charset="0"/>
              </a:rPr>
              <a:t>Eating in Classrooms</a:t>
            </a:r>
            <a:endParaRPr lang="en-US" dirty="0">
              <a:latin typeface="Arial" pitchFamily="34" charset="0"/>
              <a:cs typeface="Arial" pitchFamily="34" charset="0"/>
            </a:endParaRPr>
          </a:p>
        </p:txBody>
      </p:sp>
      <p:sp>
        <p:nvSpPr>
          <p:cNvPr id="17410" name="Title 1"/>
          <p:cNvSpPr>
            <a:spLocks noGrp="1"/>
          </p:cNvSpPr>
          <p:nvPr>
            <p:ph type="title"/>
          </p:nvPr>
        </p:nvSpPr>
        <p:spPr>
          <a:xfrm>
            <a:off x="304800" y="152400"/>
            <a:ext cx="8610600" cy="762000"/>
          </a:xfrm>
        </p:spPr>
        <p:txBody>
          <a:bodyPr>
            <a:noAutofit/>
          </a:bodyPr>
          <a:lstStyle/>
          <a:p>
            <a:pPr algn="ctr" eaLnBrk="1" fontAlgn="auto" hangingPunct="1">
              <a:spcAft>
                <a:spcPts val="0"/>
              </a:spcAft>
              <a:defRPr/>
            </a:pPr>
            <a:r>
              <a:rPr lang="en-US" sz="2800" dirty="0" smtClean="0">
                <a:solidFill>
                  <a:schemeClr val="accent4"/>
                </a:solidFill>
              </a:rPr>
              <a:t>Point of Service Meal Count: Center Environment</a:t>
            </a:r>
          </a:p>
        </p:txBody>
      </p:sp>
      <p:pic>
        <p:nvPicPr>
          <p:cNvPr id="15365" name="Picture 1"/>
          <p:cNvPicPr>
            <a:picLocks noChangeAspect="1" noChangeArrowheads="1"/>
          </p:cNvPicPr>
          <p:nvPr/>
        </p:nvPicPr>
        <p:blipFill>
          <a:blip r:embed="rId4" cstate="print"/>
          <a:srcRect l="5904" t="17969" r="51389" b="13281"/>
          <a:stretch>
            <a:fillRect/>
          </a:stretch>
        </p:blipFill>
        <p:spPr bwMode="auto">
          <a:xfrm>
            <a:off x="990600" y="1981200"/>
            <a:ext cx="2590800" cy="1854200"/>
          </a:xfrm>
          <a:prstGeom prst="rect">
            <a:avLst/>
          </a:prstGeom>
          <a:noFill/>
          <a:ln w="6350">
            <a:solidFill>
              <a:schemeClr val="tx1"/>
            </a:solidFill>
            <a:miter lim="800000"/>
            <a:headEnd/>
            <a:tailEnd/>
          </a:ln>
        </p:spPr>
      </p:pic>
      <p:pic>
        <p:nvPicPr>
          <p:cNvPr id="15366" name="Picture 1"/>
          <p:cNvPicPr>
            <a:picLocks noChangeAspect="1" noChangeArrowheads="1"/>
          </p:cNvPicPr>
          <p:nvPr/>
        </p:nvPicPr>
        <p:blipFill>
          <a:blip r:embed="rId5" cstate="print"/>
          <a:srcRect l="5904" t="17969" r="51389" b="13281"/>
          <a:stretch>
            <a:fillRect/>
          </a:stretch>
        </p:blipFill>
        <p:spPr bwMode="auto">
          <a:xfrm>
            <a:off x="5257800" y="1905000"/>
            <a:ext cx="1277938" cy="914400"/>
          </a:xfrm>
          <a:prstGeom prst="rect">
            <a:avLst/>
          </a:prstGeom>
          <a:noFill/>
          <a:ln w="6350">
            <a:solidFill>
              <a:schemeClr val="tx1"/>
            </a:solidFill>
            <a:miter lim="800000"/>
            <a:headEnd/>
            <a:tailEnd/>
          </a:ln>
        </p:spPr>
      </p:pic>
      <p:pic>
        <p:nvPicPr>
          <p:cNvPr id="15367" name="Picture 1"/>
          <p:cNvPicPr>
            <a:picLocks noChangeAspect="1" noChangeArrowheads="1"/>
          </p:cNvPicPr>
          <p:nvPr/>
        </p:nvPicPr>
        <p:blipFill>
          <a:blip r:embed="rId5" cstate="print"/>
          <a:srcRect l="5904" t="17969" r="51389" b="13281"/>
          <a:stretch>
            <a:fillRect/>
          </a:stretch>
        </p:blipFill>
        <p:spPr bwMode="auto">
          <a:xfrm>
            <a:off x="7162800" y="1905000"/>
            <a:ext cx="1277938" cy="914400"/>
          </a:xfrm>
          <a:prstGeom prst="rect">
            <a:avLst/>
          </a:prstGeom>
          <a:noFill/>
          <a:ln w="6350">
            <a:solidFill>
              <a:schemeClr val="tx1"/>
            </a:solidFill>
            <a:miter lim="800000"/>
            <a:headEnd/>
            <a:tailEnd/>
          </a:ln>
        </p:spPr>
      </p:pic>
      <p:pic>
        <p:nvPicPr>
          <p:cNvPr id="15368" name="Picture 1"/>
          <p:cNvPicPr>
            <a:picLocks noChangeAspect="1" noChangeArrowheads="1"/>
          </p:cNvPicPr>
          <p:nvPr/>
        </p:nvPicPr>
        <p:blipFill>
          <a:blip r:embed="rId5" cstate="print"/>
          <a:srcRect l="5904" t="17969" r="51389" b="13281"/>
          <a:stretch>
            <a:fillRect/>
          </a:stretch>
        </p:blipFill>
        <p:spPr bwMode="auto">
          <a:xfrm>
            <a:off x="5334000" y="4267200"/>
            <a:ext cx="1277938" cy="914400"/>
          </a:xfrm>
          <a:prstGeom prst="rect">
            <a:avLst/>
          </a:prstGeom>
          <a:noFill/>
          <a:ln w="6350">
            <a:solidFill>
              <a:schemeClr val="tx1"/>
            </a:solidFill>
            <a:miter lim="800000"/>
            <a:headEnd/>
            <a:tailEnd/>
          </a:ln>
        </p:spPr>
      </p:pic>
      <p:pic>
        <p:nvPicPr>
          <p:cNvPr id="15369" name="Picture 1"/>
          <p:cNvPicPr>
            <a:picLocks noChangeAspect="1" noChangeArrowheads="1"/>
          </p:cNvPicPr>
          <p:nvPr/>
        </p:nvPicPr>
        <p:blipFill>
          <a:blip r:embed="rId5" cstate="print"/>
          <a:srcRect l="5904" t="17969" r="51389" b="13281"/>
          <a:stretch>
            <a:fillRect/>
          </a:stretch>
        </p:blipFill>
        <p:spPr bwMode="auto">
          <a:xfrm>
            <a:off x="7239000" y="4267200"/>
            <a:ext cx="1277938" cy="914400"/>
          </a:xfrm>
          <a:prstGeom prst="rect">
            <a:avLst/>
          </a:prstGeom>
          <a:noFill/>
          <a:ln w="6350">
            <a:solidFill>
              <a:schemeClr val="tx1"/>
            </a:solidFill>
            <a:miter lim="800000"/>
            <a:headEnd/>
            <a:tailEnd/>
          </a:ln>
        </p:spPr>
      </p:pic>
      <p:pic>
        <p:nvPicPr>
          <p:cNvPr id="15370" name="Picture 16" descr="http://snap.nal.usda.gov/sites/snap.nal.usda.gov/files/photo-gallery/low-res/mealtime_f9.jpg"/>
          <p:cNvPicPr>
            <a:picLocks noChangeAspect="1" noChangeArrowheads="1"/>
          </p:cNvPicPr>
          <p:nvPr/>
        </p:nvPicPr>
        <p:blipFill>
          <a:blip r:embed="rId6" cstate="print"/>
          <a:srcRect/>
          <a:stretch>
            <a:fillRect/>
          </a:stretch>
        </p:blipFill>
        <p:spPr bwMode="auto">
          <a:xfrm>
            <a:off x="766763" y="4170363"/>
            <a:ext cx="3119437" cy="2078037"/>
          </a:xfrm>
          <a:prstGeom prst="rect">
            <a:avLst/>
          </a:prstGeom>
          <a:noFill/>
          <a:ln w="9525">
            <a:noFill/>
            <a:miter lim="800000"/>
            <a:headEnd/>
            <a:tailEnd/>
          </a:ln>
        </p:spPr>
      </p:pic>
      <p:pic>
        <p:nvPicPr>
          <p:cNvPr id="15371" name="Picture 18" descr="http://www.drjackdigangi.com/uploads/5/9/1/1/5911592/8292195_orig.jpg"/>
          <p:cNvPicPr>
            <a:picLocks noChangeAspect="1" noChangeArrowheads="1"/>
          </p:cNvPicPr>
          <p:nvPr/>
        </p:nvPicPr>
        <p:blipFill>
          <a:blip r:embed="rId7" cstate="print"/>
          <a:srcRect l="5153" r="7251"/>
          <a:stretch>
            <a:fillRect/>
          </a:stretch>
        </p:blipFill>
        <p:spPr bwMode="auto">
          <a:xfrm>
            <a:off x="5257800" y="2971800"/>
            <a:ext cx="1295400" cy="990600"/>
          </a:xfrm>
          <a:prstGeom prst="rect">
            <a:avLst/>
          </a:prstGeom>
          <a:noFill/>
          <a:ln w="9525">
            <a:noFill/>
            <a:miter lim="800000"/>
            <a:headEnd/>
            <a:tailEnd/>
          </a:ln>
        </p:spPr>
      </p:pic>
      <p:pic>
        <p:nvPicPr>
          <p:cNvPr id="15372" name="Picture 24" descr="http://media.tumblr.com/9adcc71a4dfa2e803bb9f614c445658b/tumblr_inline_msj364Kb4U1qz4rgp.jpg"/>
          <p:cNvPicPr>
            <a:picLocks noChangeAspect="1" noChangeArrowheads="1"/>
          </p:cNvPicPr>
          <p:nvPr/>
        </p:nvPicPr>
        <p:blipFill>
          <a:blip r:embed="rId8" cstate="print"/>
          <a:srcRect/>
          <a:stretch>
            <a:fillRect/>
          </a:stretch>
        </p:blipFill>
        <p:spPr bwMode="auto">
          <a:xfrm>
            <a:off x="5334000" y="5334000"/>
            <a:ext cx="1295400" cy="914400"/>
          </a:xfrm>
          <a:prstGeom prst="rect">
            <a:avLst/>
          </a:prstGeom>
          <a:noFill/>
          <a:ln w="9525">
            <a:noFill/>
            <a:miter lim="800000"/>
            <a:headEnd/>
            <a:tailEnd/>
          </a:ln>
        </p:spPr>
      </p:pic>
      <p:pic>
        <p:nvPicPr>
          <p:cNvPr id="15373" name="Picture 26" descr="http://www.happyhealthychildhoods.com/wp-content/uploads/2013/03/Children-at-Harlem-Academy-Participate-in-the-Child-Care-Food-Program.jpg"/>
          <p:cNvPicPr>
            <a:picLocks noChangeAspect="1" noChangeArrowheads="1"/>
          </p:cNvPicPr>
          <p:nvPr/>
        </p:nvPicPr>
        <p:blipFill>
          <a:blip r:embed="rId9" cstate="print"/>
          <a:srcRect/>
          <a:stretch>
            <a:fillRect/>
          </a:stretch>
        </p:blipFill>
        <p:spPr bwMode="auto">
          <a:xfrm>
            <a:off x="7239000" y="5334000"/>
            <a:ext cx="1219200" cy="914400"/>
          </a:xfrm>
          <a:prstGeom prst="rect">
            <a:avLst/>
          </a:prstGeom>
          <a:noFill/>
          <a:ln w="9525">
            <a:noFill/>
            <a:miter lim="800000"/>
            <a:headEnd/>
            <a:tailEnd/>
          </a:ln>
        </p:spPr>
      </p:pic>
      <p:pic>
        <p:nvPicPr>
          <p:cNvPr id="15374" name="Picture 28" descr="http://nieer.files.wordpress.com/2013/11/eating-lunch.jpg"/>
          <p:cNvPicPr>
            <a:picLocks noChangeAspect="1" noChangeArrowheads="1"/>
          </p:cNvPicPr>
          <p:nvPr/>
        </p:nvPicPr>
        <p:blipFill>
          <a:blip r:embed="rId10" cstate="print"/>
          <a:srcRect l="5721" t="7692"/>
          <a:stretch>
            <a:fillRect/>
          </a:stretch>
        </p:blipFill>
        <p:spPr bwMode="auto">
          <a:xfrm>
            <a:off x="7162800" y="2971800"/>
            <a:ext cx="1331913" cy="969963"/>
          </a:xfrm>
          <a:prstGeom prst="rect">
            <a:avLst/>
          </a:prstGeom>
          <a:noFill/>
          <a:ln w="9525">
            <a:noFill/>
            <a:miter lim="800000"/>
            <a:headEnd/>
            <a:tailEnd/>
          </a:ln>
        </p:spPr>
      </p:pic>
      <p:pic>
        <p:nvPicPr>
          <p:cNvPr id="15" name="~PP1806.WAV">
            <a:hlinkClick r:id="" action="ppaction://media"/>
          </p:cNvPr>
          <p:cNvPicPr>
            <a:picLocks noRot="1" noChangeAspect="1"/>
          </p:cNvPicPr>
          <p:nvPr>
            <a:wavAudioFile r:embed="rId1" name="~PP1806.WAV"/>
          </p:nvPr>
        </p:nvPicPr>
        <p:blipFill>
          <a:blip r:embed="rId11" cstate="print"/>
          <a:stretch>
            <a:fillRect/>
          </a:stretch>
        </p:blipFill>
        <p:spPr>
          <a:xfrm>
            <a:off x="8716963" y="6430963"/>
            <a:ext cx="304800" cy="304800"/>
          </a:xfrm>
          <a:prstGeom prst="rect">
            <a:avLst/>
          </a:prstGeom>
        </p:spPr>
      </p:pic>
    </p:spTree>
  </p:cSld>
  <p:clrMapOvr>
    <a:masterClrMapping/>
  </p:clrMapOvr>
  <p:transition advClick="0" advTm="2639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447800"/>
            <a:ext cx="3902075" cy="4343400"/>
          </a:xfrm>
          <a:ln>
            <a:solidFill>
              <a:schemeClr val="accent1">
                <a:shade val="50000"/>
              </a:schemeClr>
            </a:solidFill>
          </a:ln>
        </p:spPr>
        <p:txBody>
          <a:bodyPr>
            <a:normAutofit/>
          </a:bodyPr>
          <a:lstStyle/>
          <a:p>
            <a:pPr marL="320040" indent="-320040" eaLnBrk="1" fontAlgn="auto" hangingPunct="1">
              <a:spcBef>
                <a:spcPts val="0"/>
              </a:spcBef>
              <a:spcAft>
                <a:spcPts val="0"/>
              </a:spcAft>
              <a:buFont typeface="Wingdings"/>
              <a:buChar char=""/>
              <a:defRPr/>
            </a:pPr>
            <a:r>
              <a:rPr lang="en-US" sz="2400" dirty="0" smtClean="0">
                <a:latin typeface="Arial" pitchFamily="34" charset="0"/>
                <a:cs typeface="Arial" pitchFamily="34" charset="0"/>
              </a:rPr>
              <a:t>Common Eating Area</a:t>
            </a:r>
          </a:p>
          <a:p>
            <a:pPr marL="320040" indent="-320040" eaLnBrk="1" fontAlgn="auto" hangingPunct="1">
              <a:spcBef>
                <a:spcPts val="0"/>
              </a:spcBef>
              <a:spcAft>
                <a:spcPts val="0"/>
              </a:spcAft>
              <a:buFont typeface="Wingdings 3" pitchFamily="18" charset="2"/>
              <a:buNone/>
              <a:defRPr/>
            </a:pPr>
            <a:endParaRPr lang="en-US" sz="2400" dirty="0" smtClean="0">
              <a:latin typeface="Arial" pitchFamily="34" charset="0"/>
              <a:cs typeface="Arial" pitchFamily="34" charset="0"/>
            </a:endParaRPr>
          </a:p>
          <a:p>
            <a:pPr marL="320040" indent="-320040" eaLnBrk="1" fontAlgn="auto" hangingPunct="1">
              <a:spcBef>
                <a:spcPts val="0"/>
              </a:spcBef>
              <a:spcAft>
                <a:spcPts val="0"/>
              </a:spcAft>
              <a:buFont typeface="Wingdings 3" pitchFamily="18" charset="2"/>
              <a:buNone/>
              <a:defRPr/>
            </a:pPr>
            <a:endParaRPr lang="en-US" sz="2400" dirty="0" smtClean="0">
              <a:latin typeface="Arial" pitchFamily="34" charset="0"/>
              <a:cs typeface="Arial" pitchFamily="34" charset="0"/>
            </a:endParaRPr>
          </a:p>
          <a:p>
            <a:pPr marL="320040" indent="-320040" eaLnBrk="1" fontAlgn="auto" hangingPunct="1">
              <a:spcBef>
                <a:spcPts val="0"/>
              </a:spcBef>
              <a:spcAft>
                <a:spcPts val="0"/>
              </a:spcAft>
              <a:buFont typeface="Wingdings 3" pitchFamily="18" charset="2"/>
              <a:buNone/>
              <a:defRPr/>
            </a:pPr>
            <a:endParaRPr lang="en-US" sz="2400" dirty="0" smtClean="0">
              <a:latin typeface="Arial" pitchFamily="34" charset="0"/>
              <a:cs typeface="Arial" pitchFamily="34" charset="0"/>
            </a:endParaRPr>
          </a:p>
          <a:p>
            <a:pPr marL="320040" indent="-320040" eaLnBrk="1" fontAlgn="auto" hangingPunct="1">
              <a:spcBef>
                <a:spcPts val="0"/>
              </a:spcBef>
              <a:spcAft>
                <a:spcPts val="0"/>
              </a:spcAft>
              <a:buFont typeface="Wingdings 3" pitchFamily="18" charset="2"/>
              <a:buNone/>
              <a:defRPr/>
            </a:pPr>
            <a:endParaRPr lang="en-US" sz="2400" dirty="0" smtClean="0">
              <a:latin typeface="Arial" pitchFamily="34" charset="0"/>
              <a:cs typeface="Arial" pitchFamily="34" charset="0"/>
            </a:endParaRPr>
          </a:p>
          <a:p>
            <a:pPr marL="320040" indent="-320040" eaLnBrk="1" fontAlgn="auto" hangingPunct="1">
              <a:spcBef>
                <a:spcPts val="0"/>
              </a:spcBef>
              <a:spcAft>
                <a:spcPts val="0"/>
              </a:spcAft>
              <a:buFont typeface="Wingdings 3" pitchFamily="18" charset="2"/>
              <a:buNone/>
              <a:defRPr/>
            </a:pPr>
            <a:endParaRPr lang="en-US" sz="2400" dirty="0" smtClean="0">
              <a:latin typeface="Arial" pitchFamily="34" charset="0"/>
              <a:cs typeface="Arial" pitchFamily="34" charset="0"/>
            </a:endParaRPr>
          </a:p>
          <a:p>
            <a:pPr marL="320040" indent="-320040" eaLnBrk="1" fontAlgn="auto" hangingPunct="1">
              <a:spcBef>
                <a:spcPts val="0"/>
              </a:spcBef>
              <a:spcAft>
                <a:spcPts val="0"/>
              </a:spcAft>
              <a:buFont typeface="Wingdings 3" pitchFamily="18" charset="2"/>
              <a:buNone/>
              <a:defRPr/>
            </a:pPr>
            <a:endParaRPr lang="en-US" sz="2400" dirty="0" smtClean="0">
              <a:latin typeface="Arial" pitchFamily="34" charset="0"/>
              <a:cs typeface="Arial" pitchFamily="34" charset="0"/>
            </a:endParaRPr>
          </a:p>
          <a:p>
            <a:pPr marL="320040" indent="-320040" eaLnBrk="1" fontAlgn="auto" hangingPunct="1">
              <a:spcBef>
                <a:spcPts val="0"/>
              </a:spcBef>
              <a:spcAft>
                <a:spcPts val="0"/>
              </a:spcAft>
              <a:buFont typeface="Wingdings 3" pitchFamily="18" charset="2"/>
              <a:buNone/>
              <a:defRPr/>
            </a:pPr>
            <a:endParaRPr lang="en-US" sz="2400" dirty="0" smtClean="0">
              <a:latin typeface="Arial" pitchFamily="34" charset="0"/>
              <a:cs typeface="Arial" pitchFamily="34" charset="0"/>
            </a:endParaRPr>
          </a:p>
          <a:p>
            <a:pPr marL="320040" indent="-320040" eaLnBrk="1" fontAlgn="auto" hangingPunct="1">
              <a:spcBef>
                <a:spcPts val="0"/>
              </a:spcBef>
              <a:spcAft>
                <a:spcPts val="0"/>
              </a:spcAft>
              <a:buFont typeface="Wingdings"/>
              <a:buChar char=""/>
              <a:defRPr/>
            </a:pPr>
            <a:r>
              <a:rPr lang="en-US" sz="2400" dirty="0" smtClean="0">
                <a:latin typeface="Arial" pitchFamily="34" charset="0"/>
                <a:cs typeface="Arial" pitchFamily="34" charset="0"/>
              </a:rPr>
              <a:t>Cook</a:t>
            </a:r>
          </a:p>
          <a:p>
            <a:pPr marL="320040" indent="-320040" eaLnBrk="1" fontAlgn="auto" hangingPunct="1">
              <a:spcBef>
                <a:spcPts val="0"/>
              </a:spcBef>
              <a:spcAft>
                <a:spcPts val="0"/>
              </a:spcAft>
              <a:buFont typeface="Wingdings"/>
              <a:buChar char=""/>
              <a:defRPr/>
            </a:pPr>
            <a:r>
              <a:rPr lang="en-US" sz="2400" dirty="0" smtClean="0">
                <a:latin typeface="Arial" pitchFamily="34" charset="0"/>
                <a:cs typeface="Arial" pitchFamily="34" charset="0"/>
              </a:rPr>
              <a:t>Director</a:t>
            </a:r>
          </a:p>
          <a:p>
            <a:pPr marL="320040" indent="-320040" eaLnBrk="1" fontAlgn="auto" hangingPunct="1">
              <a:spcBef>
                <a:spcPts val="0"/>
              </a:spcBef>
              <a:spcAft>
                <a:spcPts val="0"/>
              </a:spcAft>
              <a:buFont typeface="Wingdings"/>
              <a:buChar char=""/>
              <a:defRPr/>
            </a:pPr>
            <a:r>
              <a:rPr lang="en-US" sz="2400" dirty="0" smtClean="0">
                <a:latin typeface="Arial" pitchFamily="34" charset="0"/>
                <a:cs typeface="Arial" pitchFamily="34" charset="0"/>
              </a:rPr>
              <a:t>Lead Teacher</a:t>
            </a:r>
            <a:endParaRPr lang="en-US" sz="2400" dirty="0">
              <a:latin typeface="Arial" pitchFamily="34" charset="0"/>
              <a:cs typeface="Arial" pitchFamily="34" charset="0"/>
            </a:endParaRPr>
          </a:p>
        </p:txBody>
      </p:sp>
      <p:sp>
        <p:nvSpPr>
          <p:cNvPr id="4" name="Content Placeholder 3"/>
          <p:cNvSpPr>
            <a:spLocks noGrp="1"/>
          </p:cNvSpPr>
          <p:nvPr>
            <p:ph sz="half" idx="2"/>
          </p:nvPr>
        </p:nvSpPr>
        <p:spPr>
          <a:xfrm>
            <a:off x="4724400" y="1447800"/>
            <a:ext cx="3962400" cy="4343400"/>
          </a:xfrm>
          <a:ln>
            <a:solidFill>
              <a:schemeClr val="accent1">
                <a:shade val="50000"/>
              </a:schemeClr>
            </a:solidFill>
          </a:ln>
        </p:spPr>
        <p:txBody>
          <a:bodyPr>
            <a:normAutofit/>
          </a:bodyPr>
          <a:lstStyle/>
          <a:p>
            <a:pPr marL="320040" indent="-320040" eaLnBrk="1" fontAlgn="auto" hangingPunct="1">
              <a:spcAft>
                <a:spcPts val="0"/>
              </a:spcAft>
              <a:buFont typeface="Wingdings"/>
              <a:buChar char=""/>
              <a:defRPr/>
            </a:pPr>
            <a:r>
              <a:rPr lang="en-US" sz="2400" dirty="0" smtClean="0">
                <a:latin typeface="Arial" pitchFamily="34" charset="0"/>
                <a:cs typeface="Arial" pitchFamily="34" charset="0"/>
              </a:rPr>
              <a:t>Eating in Classrooms</a:t>
            </a:r>
          </a:p>
          <a:p>
            <a:pPr marL="320040" indent="-320040" eaLnBrk="1" fontAlgn="auto" hangingPunct="1">
              <a:spcAft>
                <a:spcPts val="0"/>
              </a:spcAft>
              <a:buFont typeface="Wingdings 3" pitchFamily="18" charset="2"/>
              <a:buNone/>
              <a:defRPr/>
            </a:pPr>
            <a:endParaRPr lang="en-US" sz="2400" dirty="0" smtClean="0">
              <a:latin typeface="Arial" pitchFamily="34" charset="0"/>
              <a:cs typeface="Arial" pitchFamily="34" charset="0"/>
            </a:endParaRPr>
          </a:p>
          <a:p>
            <a:pPr marL="320040" indent="-320040" eaLnBrk="1" fontAlgn="auto" hangingPunct="1">
              <a:spcAft>
                <a:spcPts val="0"/>
              </a:spcAft>
              <a:buFont typeface="Wingdings 3" pitchFamily="18" charset="2"/>
              <a:buNone/>
              <a:defRPr/>
            </a:pPr>
            <a:endParaRPr lang="en-US" sz="2400" dirty="0" smtClean="0">
              <a:latin typeface="Arial" pitchFamily="34" charset="0"/>
              <a:cs typeface="Arial" pitchFamily="34" charset="0"/>
            </a:endParaRPr>
          </a:p>
          <a:p>
            <a:pPr marL="320040" indent="-320040" eaLnBrk="1" fontAlgn="auto" hangingPunct="1">
              <a:spcAft>
                <a:spcPts val="0"/>
              </a:spcAft>
              <a:buFont typeface="Wingdings 3" pitchFamily="18" charset="2"/>
              <a:buNone/>
              <a:defRPr/>
            </a:pPr>
            <a:endParaRPr lang="en-US" sz="2400" dirty="0" smtClean="0">
              <a:latin typeface="Arial" pitchFamily="34" charset="0"/>
              <a:cs typeface="Arial" pitchFamily="34" charset="0"/>
            </a:endParaRPr>
          </a:p>
          <a:p>
            <a:pPr marL="320040" indent="-320040" eaLnBrk="1" fontAlgn="auto" hangingPunct="1">
              <a:spcAft>
                <a:spcPts val="0"/>
              </a:spcAft>
              <a:buFont typeface="Wingdings 3" pitchFamily="18" charset="2"/>
              <a:buNone/>
              <a:defRPr/>
            </a:pPr>
            <a:endParaRPr lang="en-US" sz="2400" dirty="0" smtClean="0">
              <a:latin typeface="Arial" pitchFamily="34" charset="0"/>
              <a:cs typeface="Arial" pitchFamily="34" charset="0"/>
            </a:endParaRPr>
          </a:p>
          <a:p>
            <a:pPr marL="320040" indent="-320040" eaLnBrk="1" fontAlgn="auto" hangingPunct="1">
              <a:spcAft>
                <a:spcPts val="0"/>
              </a:spcAft>
              <a:buFont typeface="Wingdings 3" pitchFamily="18" charset="2"/>
              <a:buNone/>
              <a:defRPr/>
            </a:pPr>
            <a:endParaRPr lang="en-US" sz="2400" dirty="0" smtClean="0">
              <a:latin typeface="Arial" pitchFamily="34" charset="0"/>
              <a:cs typeface="Arial" pitchFamily="34" charset="0"/>
            </a:endParaRPr>
          </a:p>
          <a:p>
            <a:pPr marL="320040" indent="-320040" eaLnBrk="1" fontAlgn="auto" hangingPunct="1">
              <a:spcAft>
                <a:spcPts val="0"/>
              </a:spcAft>
              <a:buFont typeface="Wingdings 3" pitchFamily="18" charset="2"/>
              <a:buNone/>
              <a:defRPr/>
            </a:pPr>
            <a:endParaRPr lang="en-US" sz="2400" dirty="0" smtClean="0">
              <a:latin typeface="Arial" pitchFamily="34" charset="0"/>
              <a:cs typeface="Arial" pitchFamily="34" charset="0"/>
            </a:endParaRPr>
          </a:p>
          <a:p>
            <a:pPr marL="320040" indent="-320040" eaLnBrk="1" fontAlgn="auto" hangingPunct="1">
              <a:spcAft>
                <a:spcPts val="0"/>
              </a:spcAft>
              <a:buFont typeface="Wingdings"/>
              <a:buChar char=""/>
              <a:defRPr/>
            </a:pPr>
            <a:r>
              <a:rPr lang="en-US" sz="2400" dirty="0" smtClean="0">
                <a:latin typeface="Arial" pitchFamily="34" charset="0"/>
                <a:cs typeface="Arial" pitchFamily="34" charset="0"/>
              </a:rPr>
              <a:t>Teachers</a:t>
            </a:r>
            <a:endParaRPr lang="en-US" sz="2400" dirty="0">
              <a:latin typeface="Arial" pitchFamily="34" charset="0"/>
              <a:cs typeface="Arial" pitchFamily="34" charset="0"/>
            </a:endParaRPr>
          </a:p>
        </p:txBody>
      </p:sp>
      <p:sp>
        <p:nvSpPr>
          <p:cNvPr id="18434" name="Title 1"/>
          <p:cNvSpPr>
            <a:spLocks noGrp="1"/>
          </p:cNvSpPr>
          <p:nvPr>
            <p:ph type="title"/>
          </p:nvPr>
        </p:nvSpPr>
        <p:spPr>
          <a:xfrm>
            <a:off x="304800" y="304800"/>
            <a:ext cx="8686800" cy="914400"/>
          </a:xfrm>
        </p:spPr>
        <p:txBody>
          <a:bodyPr>
            <a:normAutofit fontScale="90000"/>
          </a:bodyPr>
          <a:lstStyle/>
          <a:p>
            <a:pPr eaLnBrk="1" fontAlgn="auto" hangingPunct="1">
              <a:spcAft>
                <a:spcPts val="0"/>
              </a:spcAft>
              <a:defRPr/>
            </a:pPr>
            <a:r>
              <a:rPr lang="en-US" sz="3600" dirty="0" smtClean="0">
                <a:solidFill>
                  <a:schemeClr val="accent4"/>
                </a:solidFill>
              </a:rPr>
              <a:t>Point of Service Meal Counts:</a:t>
            </a:r>
            <a:br>
              <a:rPr lang="en-US" sz="3600" dirty="0" smtClean="0">
                <a:solidFill>
                  <a:schemeClr val="accent4"/>
                </a:solidFill>
              </a:rPr>
            </a:br>
            <a:r>
              <a:rPr lang="en-US" sz="3600" dirty="0" smtClean="0">
                <a:solidFill>
                  <a:schemeClr val="accent4"/>
                </a:solidFill>
              </a:rPr>
              <a:t>Who Will Complete?</a:t>
            </a:r>
          </a:p>
        </p:txBody>
      </p:sp>
      <p:pic>
        <p:nvPicPr>
          <p:cNvPr id="16389" name="Picture 8" descr="http://media.cmgdigital.com/shared/lt/lt_cache/thumbnail/960/img/photos/2012/09/27/67/a6/DSC_0700.jpg"/>
          <p:cNvPicPr>
            <a:picLocks noChangeAspect="1" noChangeArrowheads="1"/>
          </p:cNvPicPr>
          <p:nvPr/>
        </p:nvPicPr>
        <p:blipFill>
          <a:blip r:embed="rId4" cstate="print"/>
          <a:srcRect/>
          <a:stretch>
            <a:fillRect/>
          </a:stretch>
        </p:blipFill>
        <p:spPr bwMode="auto">
          <a:xfrm>
            <a:off x="762000" y="2133600"/>
            <a:ext cx="3216275" cy="2133600"/>
          </a:xfrm>
          <a:prstGeom prst="rect">
            <a:avLst/>
          </a:prstGeom>
          <a:noFill/>
          <a:ln w="9525">
            <a:noFill/>
            <a:miter lim="800000"/>
            <a:headEnd/>
            <a:tailEnd/>
          </a:ln>
        </p:spPr>
      </p:pic>
      <p:pic>
        <p:nvPicPr>
          <p:cNvPr id="16390" name="Picture 14" descr="http://amazingteachers.org/images/photo-why1.jpg"/>
          <p:cNvPicPr>
            <a:picLocks noChangeAspect="1" noChangeArrowheads="1"/>
          </p:cNvPicPr>
          <p:nvPr/>
        </p:nvPicPr>
        <p:blipFill>
          <a:blip r:embed="rId5" cstate="print"/>
          <a:srcRect/>
          <a:stretch>
            <a:fillRect/>
          </a:stretch>
        </p:blipFill>
        <p:spPr bwMode="auto">
          <a:xfrm>
            <a:off x="5181600" y="2209800"/>
            <a:ext cx="3048000" cy="2095500"/>
          </a:xfrm>
          <a:prstGeom prst="rect">
            <a:avLst/>
          </a:prstGeom>
          <a:noFill/>
          <a:ln w="9525">
            <a:noFill/>
            <a:miter lim="800000"/>
            <a:headEnd/>
            <a:tailEnd/>
          </a:ln>
        </p:spPr>
      </p:pic>
      <p:pic>
        <p:nvPicPr>
          <p:cNvPr id="7" name="~PP1263.WAV">
            <a:hlinkClick r:id="" action="ppaction://media"/>
          </p:cNvPr>
          <p:cNvPicPr>
            <a:picLocks noRot="1" noChangeAspect="1"/>
          </p:cNvPicPr>
          <p:nvPr>
            <a:wavAudioFile r:embed="rId1" name="~PP1263.WAV"/>
          </p:nvPr>
        </p:nvPicPr>
        <p:blipFill>
          <a:blip r:embed="rId6" cstate="print"/>
          <a:stretch>
            <a:fillRect/>
          </a:stretch>
        </p:blipFill>
        <p:spPr>
          <a:xfrm>
            <a:off x="8716963" y="6430963"/>
            <a:ext cx="304800" cy="304800"/>
          </a:xfrm>
          <a:prstGeom prst="rect">
            <a:avLst/>
          </a:prstGeom>
        </p:spPr>
      </p:pic>
    </p:spTree>
  </p:cSld>
  <p:clrMapOvr>
    <a:masterClrMapping/>
  </p:clrMapOvr>
  <p:transition advClick="0" advTm="1971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304800"/>
            <a:ext cx="8610600" cy="838200"/>
          </a:xfrm>
        </p:spPr>
        <p:txBody>
          <a:bodyPr>
            <a:noAutofit/>
          </a:bodyPr>
          <a:lstStyle/>
          <a:p>
            <a:pPr algn="ctr" eaLnBrk="1" fontAlgn="auto" hangingPunct="1">
              <a:spcAft>
                <a:spcPts val="0"/>
              </a:spcAft>
              <a:defRPr/>
            </a:pPr>
            <a:r>
              <a:rPr lang="en-US" sz="3000" dirty="0" smtClean="0">
                <a:solidFill>
                  <a:schemeClr val="accent4"/>
                </a:solidFill>
              </a:rPr>
              <a:t>Properly Marking Attendance &amp; Meal Counts</a:t>
            </a:r>
          </a:p>
        </p:txBody>
      </p:sp>
      <p:pic>
        <p:nvPicPr>
          <p:cNvPr id="17411" name="Picture 2" descr="FillingOutFormsProperly_Page_1.jpg"/>
          <p:cNvPicPr>
            <a:picLocks noChangeAspect="1"/>
          </p:cNvPicPr>
          <p:nvPr/>
        </p:nvPicPr>
        <p:blipFill>
          <a:blip r:embed="rId4" cstate="print"/>
          <a:srcRect l="3435" t="14444" r="2980" b="16666"/>
          <a:stretch>
            <a:fillRect/>
          </a:stretch>
        </p:blipFill>
        <p:spPr bwMode="auto">
          <a:xfrm>
            <a:off x="457200" y="1143000"/>
            <a:ext cx="8305800" cy="4724400"/>
          </a:xfrm>
          <a:prstGeom prst="rect">
            <a:avLst/>
          </a:prstGeom>
          <a:noFill/>
          <a:ln w="9525">
            <a:noFill/>
            <a:miter lim="800000"/>
            <a:headEnd/>
            <a:tailEnd/>
          </a:ln>
        </p:spPr>
      </p:pic>
      <p:pic>
        <p:nvPicPr>
          <p:cNvPr id="4" name="~PP3848.WAV">
            <a:hlinkClick r:id="" action="ppaction://media"/>
          </p:cNvPr>
          <p:cNvPicPr>
            <a:picLocks noRot="1" noChangeAspect="1"/>
          </p:cNvPicPr>
          <p:nvPr>
            <a:wavAudioFile r:embed="rId1" name="~PP3848.WAV"/>
          </p:nvPr>
        </p:nvPicPr>
        <p:blipFill>
          <a:blip r:embed="rId5" cstate="print"/>
          <a:stretch>
            <a:fillRect/>
          </a:stretch>
        </p:blipFill>
        <p:spPr>
          <a:xfrm>
            <a:off x="8716963" y="6430963"/>
            <a:ext cx="304800" cy="304800"/>
          </a:xfrm>
          <a:prstGeom prst="rect">
            <a:avLst/>
          </a:prstGeom>
        </p:spPr>
      </p:pic>
    </p:spTree>
  </p:cSld>
  <p:clrMapOvr>
    <a:masterClrMapping/>
  </p:clrMapOvr>
  <p:transition advClick="0" advTm="5562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792162"/>
          </a:xfrm>
        </p:spPr>
        <p:txBody>
          <a:bodyPr/>
          <a:lstStyle/>
          <a:p>
            <a:pPr algn="ctr" eaLnBrk="1" hangingPunct="1">
              <a:defRPr/>
            </a:pPr>
            <a:r>
              <a:rPr lang="en-US" sz="3200" dirty="0" smtClean="0">
                <a:solidFill>
                  <a:schemeClr val="accent4"/>
                </a:solidFill>
              </a:rPr>
              <a:t>Common Errors in Filling Out the Form</a:t>
            </a:r>
            <a:endParaRPr lang="en-US" sz="3200" dirty="0">
              <a:solidFill>
                <a:schemeClr val="accent4"/>
              </a:solidFill>
            </a:endParaRPr>
          </a:p>
        </p:txBody>
      </p:sp>
      <p:pic>
        <p:nvPicPr>
          <p:cNvPr id="18435" name="Picture 4" descr="FillingOutFormsProperly_Page_2.jpg"/>
          <p:cNvPicPr>
            <a:picLocks noChangeAspect="1"/>
          </p:cNvPicPr>
          <p:nvPr/>
        </p:nvPicPr>
        <p:blipFill>
          <a:blip r:embed="rId4" cstate="print"/>
          <a:srcRect l="1920" t="14444" r="3636" b="10001"/>
          <a:stretch>
            <a:fillRect/>
          </a:stretch>
        </p:blipFill>
        <p:spPr bwMode="auto">
          <a:xfrm>
            <a:off x="609600" y="914400"/>
            <a:ext cx="8077200" cy="4992688"/>
          </a:xfrm>
          <a:prstGeom prst="rect">
            <a:avLst/>
          </a:prstGeom>
          <a:noFill/>
          <a:ln w="9525">
            <a:noFill/>
            <a:miter lim="800000"/>
            <a:headEnd/>
            <a:tailEnd/>
          </a:ln>
        </p:spPr>
      </p:pic>
      <p:pic>
        <p:nvPicPr>
          <p:cNvPr id="5" name="~PP1637.WAV">
            <a:hlinkClick r:id="" action="ppaction://media"/>
          </p:cNvPr>
          <p:cNvPicPr>
            <a:picLocks noRot="1" noChangeAspect="1"/>
          </p:cNvPicPr>
          <p:nvPr>
            <a:wavAudioFile r:embed="rId1" name="~PP1637.WAV"/>
          </p:nvPr>
        </p:nvPicPr>
        <p:blipFill>
          <a:blip r:embed="rId5" cstate="print"/>
          <a:stretch>
            <a:fillRect/>
          </a:stretch>
        </p:blipFill>
        <p:spPr>
          <a:xfrm>
            <a:off x="8716963" y="6430963"/>
            <a:ext cx="304800" cy="304800"/>
          </a:xfrm>
          <a:prstGeom prst="rect">
            <a:avLst/>
          </a:prstGeom>
        </p:spPr>
      </p:pic>
    </p:spTree>
  </p:cSld>
  <p:clrMapOvr>
    <a:masterClrMapping/>
  </p:clrMapOvr>
  <p:transition advClick="0" advTm="467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7B6A5FA-AEDC-493D-A38F-607DB1F387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0</TotalTime>
  <Words>1627</Words>
  <Application>Microsoft Office PowerPoint</Application>
  <PresentationFormat>On-screen Show (4:3)</PresentationFormat>
  <Paragraphs>129</Paragraphs>
  <Slides>15</Slides>
  <Notes>15</Notes>
  <HiddenSlides>0</HiddenSlides>
  <MMClips>15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Lucida Sans Unicode</vt:lpstr>
      <vt:lpstr>Wingdings 3</vt:lpstr>
      <vt:lpstr>Verdana</vt:lpstr>
      <vt:lpstr>Wingdings 2</vt:lpstr>
      <vt:lpstr>Calibri</vt:lpstr>
      <vt:lpstr>Tw Cen MT</vt:lpstr>
      <vt:lpstr>Wingdings</vt:lpstr>
      <vt:lpstr>Concourse</vt:lpstr>
      <vt:lpstr>Point of Service: Meal Counts and Attendance </vt:lpstr>
      <vt:lpstr>CACFP Meal Counts</vt:lpstr>
      <vt:lpstr>Daily Participation Record and  Monthly Meal Count Summary</vt:lpstr>
      <vt:lpstr>Point of Service Meal Count Procedure</vt:lpstr>
      <vt:lpstr>Point of Service Meal Count Procedure:  Recording Meal Counts</vt:lpstr>
      <vt:lpstr>Point of Service Meal Count: Center Environment</vt:lpstr>
      <vt:lpstr>Point of Service Meal Counts: Who Will Complete?</vt:lpstr>
      <vt:lpstr>Properly Marking Attendance &amp; Meal Counts</vt:lpstr>
      <vt:lpstr>Common Errors in Filling Out the Form</vt:lpstr>
      <vt:lpstr>Meal Counts Cannot Be…</vt:lpstr>
      <vt:lpstr>Center Staff/Family Meals</vt:lpstr>
      <vt:lpstr>CACFP Daily  Time Log</vt:lpstr>
      <vt:lpstr>Non-Discrimination Statement</vt:lpstr>
      <vt:lpstr>Child Care Resource Center  Contact Information</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2012-11-07T19:11:15Z</dcterms:created>
  <dcterms:modified xsi:type="dcterms:W3CDTF">2014-09-17T17:50:31Z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